
<file path=[Content_Types].xml><?xml version="1.0" encoding="utf-8"?>
<Types xmlns="http://schemas.openxmlformats.org/package/2006/content-types">
  <Override PartName="/ppt/slideLayouts/slideLayout8.xml" ContentType="application/vnd.openxmlformats-officedocument.presentationml.slideLayout+xml"/>
  <Override PartName="/ppt/slides/slide22.xml" ContentType="application/vnd.openxmlformats-officedocument.presentationml.slide+xml"/>
  <Override PartName="/ppt/slides/slide2.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18.xml" ContentType="application/vnd.openxmlformats-officedocument.presentationml.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Override PartName="/ppt/slides/slide25.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Layouts/slideLayout18.xml" ContentType="application/vnd.openxmlformats-officedocument.presentationml.slideLayout+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Layouts/slideLayout14.xml" ContentType="application/vnd.openxmlformats-officedocument.presentationml.slideLayout+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s/slide27.xml" ContentType="application/vnd.openxmlformats-officedocument.presentationml.slide+xml"/>
  <Override PartName="/ppt/slideLayouts/slideLayout11.xml" ContentType="application/vnd.openxmlformats-officedocument.presentationml.slideLayout+xml"/>
  <Override PartName="/docProps/core.xml" ContentType="application/vnd.openxmlformats-package.core-properties+xml"/>
  <Override PartName="/ppt/slideLayouts/slideLayout16.xml" ContentType="application/vnd.openxmlformats-officedocument.presentationml.slideLayout+xml"/>
  <Override PartName="/ppt/slideLayouts/slideLayout13.xml" ContentType="application/vnd.openxmlformats-officedocument.presentationml.slideLayout+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slideLayouts/slideLayout15.xml" ContentType="application/vnd.openxmlformats-officedocument.presentationml.slideLayout+xml"/>
  <Default Extension="rels" ContentType="application/vnd.openxmlformats-package.relationships+xml"/>
  <Override PartName="/ppt/slides/slide9.xml" ContentType="application/vnd.openxmlformats-officedocument.presentationml.slide+xml"/>
  <Override PartName="/ppt/slides/slide24.xml" ContentType="application/vnd.openxmlformats-officedocument.presentationml.slide+xml"/>
  <Override PartName="/ppt/slideLayouts/slideLayout19.xml" ContentType="application/vnd.openxmlformats-officedocument.presentationml.slideLayout+xml"/>
  <Override PartName="/ppt/slides/slide6.xml" ContentType="application/vnd.openxmlformats-officedocument.presentationml.slide+xml"/>
  <Override PartName="/ppt/slides/slide16.xml" ContentType="application/vnd.openxmlformats-officedocument.presentationml.slide+xml"/>
  <Default Extension="gif" ContentType="image/gif"/>
  <Override PartName="/ppt/slideLayouts/slideLayout12.xml" ContentType="application/vnd.openxmlformats-officedocument.presentationml.slideLayout+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3" Type="http://schemas.openxmlformats.org/officeDocument/2006/relationships/extended-properties" Target="docProps/app.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60" r:id="rId1"/>
  </p:sldMasterIdLst>
  <p:sldIdLst>
    <p:sldId id="268" r:id="rId2"/>
    <p:sldId id="344" r:id="rId3"/>
    <p:sldId id="345" r:id="rId4"/>
    <p:sldId id="359" r:id="rId5"/>
    <p:sldId id="347" r:id="rId6"/>
    <p:sldId id="348" r:id="rId7"/>
    <p:sldId id="360" r:id="rId8"/>
    <p:sldId id="346" r:id="rId9"/>
    <p:sldId id="361" r:id="rId10"/>
    <p:sldId id="353" r:id="rId11"/>
    <p:sldId id="351" r:id="rId12"/>
    <p:sldId id="350" r:id="rId13"/>
    <p:sldId id="358" r:id="rId14"/>
    <p:sldId id="354" r:id="rId15"/>
    <p:sldId id="355" r:id="rId16"/>
    <p:sldId id="356" r:id="rId17"/>
    <p:sldId id="357" r:id="rId18"/>
    <p:sldId id="363" r:id="rId19"/>
    <p:sldId id="366" r:id="rId20"/>
    <p:sldId id="343" r:id="rId21"/>
    <p:sldId id="369" r:id="rId22"/>
    <p:sldId id="362" r:id="rId23"/>
    <p:sldId id="368" r:id="rId24"/>
    <p:sldId id="370" r:id="rId25"/>
    <p:sldId id="372" r:id="rId26"/>
    <p:sldId id="365" r:id="rId27"/>
    <p:sldId id="367"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39" autoAdjust="0"/>
    <p:restoredTop sz="94640" autoAdjust="0"/>
  </p:normalViewPr>
  <p:slideViewPr>
    <p:cSldViewPr snapToGrid="0" snapToObjects="1">
      <p:cViewPr varScale="1">
        <p:scale>
          <a:sx n="156" d="100"/>
          <a:sy n="156" d="100"/>
        </p:scale>
        <p:origin x="-952" y="-112"/>
      </p:cViewPr>
      <p:guideLst>
        <p:guide orient="horz" pos="2160"/>
        <p:guide pos="2880"/>
      </p:guideLst>
    </p:cSldViewPr>
  </p:slideViewPr>
  <p:outlineViewPr>
    <p:cViewPr>
      <p:scale>
        <a:sx n="33" d="100"/>
        <a:sy n="33" d="100"/>
      </p:scale>
      <p:origin x="0" y="989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1" Type="http://schemas.openxmlformats.org/officeDocument/2006/relationships/viewProps" Target="viewProps.xml"/><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slide" Target="slides/slide23.xml"/><Relationship Id="rId25" Type="http://schemas.openxmlformats.org/officeDocument/2006/relationships/slide" Target="slides/slide24.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32"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slide" Target="slides/slide26.xml"/><Relationship Id="rId14" Type="http://schemas.openxmlformats.org/officeDocument/2006/relationships/slide" Target="slides/slide13.xml"/><Relationship Id="rId23" Type="http://schemas.openxmlformats.org/officeDocument/2006/relationships/slide" Target="slides/slide22.xml"/><Relationship Id="rId4" Type="http://schemas.openxmlformats.org/officeDocument/2006/relationships/slide" Target="slides/slide3.xml"/><Relationship Id="rId28" Type="http://schemas.openxmlformats.org/officeDocument/2006/relationships/slide" Target="slides/slide27.xml"/><Relationship Id="rId26" Type="http://schemas.openxmlformats.org/officeDocument/2006/relationships/slide" Target="slides/slide25.xml"/><Relationship Id="rId30" Type="http://schemas.openxmlformats.org/officeDocument/2006/relationships/presProps" Target="presProps.xml"/><Relationship Id="rId11" Type="http://schemas.openxmlformats.org/officeDocument/2006/relationships/slide" Target="slides/slide10.xml"/><Relationship Id="rId29" Type="http://schemas.openxmlformats.org/officeDocument/2006/relationships/printerSettings" Target="printerSettings/printerSettings1.bin"/><Relationship Id="rId6" Type="http://schemas.openxmlformats.org/officeDocument/2006/relationships/slide" Target="slides/slide5.xml"/><Relationship Id="rId16" Type="http://schemas.openxmlformats.org/officeDocument/2006/relationships/slide" Target="slides/slide15.xml"/><Relationship Id="rId3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C4FDE194-6CB6-594B-A84D-927CA03301FB}" type="datetimeFigureOut">
              <a:rPr lang="en-US" smtClean="0"/>
              <a:pPr/>
              <a:t>3/12/14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3/12/14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3/12/14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C4FDE194-6CB6-594B-A84D-927CA03301FB}" type="datetimeFigureOut">
              <a:rPr lang="en-US" smtClean="0"/>
              <a:pPr/>
              <a:t>3/12/14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Click icon to add picture</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C4FDE194-6CB6-594B-A84D-927CA03301FB}" type="datetimeFigureOut">
              <a:rPr lang="en-US" smtClean="0"/>
              <a:pPr/>
              <a:t>3/12/14</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4FC73409-8D16-B94D-BF84-09F506EA45F3}" type="slidenum">
              <a:rPr lang="en-US" smtClean="0"/>
              <a:pPr/>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3/12/14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4FDE194-6CB6-594B-A84D-927CA03301FB}" type="datetimeFigureOut">
              <a:rPr lang="en-US" smtClean="0"/>
              <a:pPr/>
              <a:t>3/12/14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C73409-8D16-B94D-BF84-09F506EA45F3}" type="slidenum">
              <a:rPr lang="en-US" smtClean="0"/>
              <a:pPr/>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3/12/14</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4FC73409-8D16-B94D-BF84-09F506EA45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3/12/14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3/12/14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4FDE194-6CB6-594B-A84D-927CA03301FB}" type="datetimeFigureOut">
              <a:rPr lang="en-US" smtClean="0"/>
              <a:pPr/>
              <a:t>3/12/14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C4FDE194-6CB6-594B-A84D-927CA03301FB}" type="datetimeFigureOut">
              <a:rPr lang="en-US" smtClean="0"/>
              <a:pPr/>
              <a:t>3/12/14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4FDE194-6CB6-594B-A84D-927CA03301FB}" type="datetimeFigureOut">
              <a:rPr lang="en-US" smtClean="0"/>
              <a:pPr/>
              <a:t>3/12/14</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4FDE194-6CB6-594B-A84D-927CA03301FB}" type="datetimeFigureOut">
              <a:rPr lang="en-US" smtClean="0"/>
              <a:pPr/>
              <a:t>3/12/14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3/12/14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C4FDE194-6CB6-594B-A84D-927CA03301FB}" type="datetimeFigureOut">
              <a:rPr lang="en-US" smtClean="0"/>
              <a:pPr/>
              <a:t>3/12/14</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C4FDE194-6CB6-594B-A84D-927CA03301FB}" type="datetimeFigureOut">
              <a:rPr lang="en-US" smtClean="0"/>
              <a:pPr/>
              <a:t>3/12/14</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4FDE194-6CB6-594B-A84D-927CA03301FB}" type="datetimeFigureOut">
              <a:rPr lang="en-US" smtClean="0"/>
              <a:pPr/>
              <a:t>3/12/14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Click icon to add picture</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3/12/14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3/12/14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14" Type="http://schemas.openxmlformats.org/officeDocument/2006/relationships/slideLayout" Target="../slideLayouts/slideLayout14.xml"/><Relationship Id="rId20" Type="http://schemas.openxmlformats.org/officeDocument/2006/relationships/slideLayout" Target="../slideLayouts/slideLayout20.xml"/><Relationship Id="rId4" Type="http://schemas.openxmlformats.org/officeDocument/2006/relationships/slideLayout" Target="../slideLayouts/slideLayout4.xml"/><Relationship Id="rId21" Type="http://schemas.openxmlformats.org/officeDocument/2006/relationships/theme" Target="../theme/theme1.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16" Type="http://schemas.openxmlformats.org/officeDocument/2006/relationships/slideLayout" Target="../slideLayouts/slideLayout16.xml"/><Relationship Id="rId8" Type="http://schemas.openxmlformats.org/officeDocument/2006/relationships/slideLayout" Target="../slideLayouts/slideLayout8.xml"/><Relationship Id="rId13" Type="http://schemas.openxmlformats.org/officeDocument/2006/relationships/slideLayout" Target="../slideLayouts/slideLayout13.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19" Type="http://schemas.openxmlformats.org/officeDocument/2006/relationships/slideLayout" Target="../slideLayouts/slideLayout19.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C4FDE194-6CB6-594B-A84D-927CA03301FB}" type="datetimeFigureOut">
              <a:rPr lang="en-US" smtClean="0"/>
              <a:pPr/>
              <a:t>3/12/14</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4FC73409-8D16-B94D-BF84-09F506EA45F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image" Target="../media/image5.jpeg"/><Relationship Id="rId4"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image" Target="../media/image1.gif"/><Relationship Id="rId3" Type="http://schemas.openxmlformats.org/officeDocument/2006/relationships/image" Target="../media/image2.jpeg"/><Relationship Id="rId5"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4"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7"/>
            <a:ext cx="4038600" cy="937931"/>
          </a:xfrm>
        </p:spPr>
        <p:txBody>
          <a:bodyPr/>
          <a:lstStyle/>
          <a:p>
            <a:r>
              <a:rPr lang="en-US" dirty="0" smtClean="0"/>
              <a:t>Selling War</a:t>
            </a:r>
            <a:endParaRPr lang="en-US" dirty="0"/>
          </a:p>
        </p:txBody>
      </p:sp>
      <p:sp>
        <p:nvSpPr>
          <p:cNvPr id="3" name="Subtitle 2"/>
          <p:cNvSpPr>
            <a:spLocks noGrp="1"/>
          </p:cNvSpPr>
          <p:nvPr>
            <p:ph type="subTitle" idx="1"/>
          </p:nvPr>
        </p:nvSpPr>
        <p:spPr>
          <a:xfrm>
            <a:off x="4800600" y="5216041"/>
            <a:ext cx="4038600" cy="1095112"/>
          </a:xfrm>
        </p:spPr>
        <p:txBody>
          <a:bodyPr/>
          <a:lstStyle/>
          <a:p>
            <a:r>
              <a:rPr lang="en-US" dirty="0" smtClean="0"/>
              <a:t>Michael Szalay</a:t>
            </a:r>
          </a:p>
          <a:p>
            <a:r>
              <a:rPr lang="en-US" dirty="0" smtClean="0"/>
              <a:t>Humanities Core, Winter 2014</a:t>
            </a:r>
            <a:endParaRPr lang="en-US" dirty="0"/>
          </a:p>
        </p:txBody>
      </p:sp>
      <p:pic>
        <p:nvPicPr>
          <p:cNvPr id="5" name="Picture 4" descr="Movie-Ticket-1.gif"/>
          <p:cNvPicPr>
            <a:picLocks noChangeAspect="1"/>
          </p:cNvPicPr>
          <p:nvPr/>
        </p:nvPicPr>
        <p:blipFill>
          <a:blip r:embed="rId2"/>
          <a:stretch>
            <a:fillRect/>
          </a:stretch>
        </p:blipFill>
        <p:spPr>
          <a:xfrm>
            <a:off x="4573120" y="157603"/>
            <a:ext cx="2110771" cy="2191112"/>
          </a:xfrm>
          <a:prstGeom prst="rect">
            <a:avLst/>
          </a:prstGeom>
        </p:spPr>
      </p:pic>
      <p:pic>
        <p:nvPicPr>
          <p:cNvPr id="7" name="Picture 6" descr="Frontlines-Fuel-Of-War-Game-Pc-Games-Game-Video-Game-Computer-Game-900x1440.jpg"/>
          <p:cNvPicPr>
            <a:picLocks noChangeAspect="1"/>
          </p:cNvPicPr>
          <p:nvPr/>
        </p:nvPicPr>
        <p:blipFill>
          <a:blip r:embed="rId3"/>
          <a:stretch>
            <a:fillRect/>
          </a:stretch>
        </p:blipFill>
        <p:spPr>
          <a:xfrm>
            <a:off x="6793031" y="2363760"/>
            <a:ext cx="2178703" cy="2039039"/>
          </a:xfrm>
          <a:prstGeom prst="rect">
            <a:avLst/>
          </a:prstGeom>
        </p:spPr>
      </p:pic>
      <p:pic>
        <p:nvPicPr>
          <p:cNvPr id="9" name="Picture 8" descr="arlington_national_cemetery.jpg"/>
          <p:cNvPicPr>
            <a:picLocks noChangeAspect="1"/>
          </p:cNvPicPr>
          <p:nvPr/>
        </p:nvPicPr>
        <p:blipFill>
          <a:blip r:embed="rId4"/>
          <a:stretch>
            <a:fillRect/>
          </a:stretch>
        </p:blipFill>
        <p:spPr>
          <a:xfrm>
            <a:off x="122295" y="157603"/>
            <a:ext cx="4450825" cy="4245196"/>
          </a:xfrm>
          <a:prstGeom prst="rect">
            <a:avLst/>
          </a:prstGeom>
        </p:spPr>
      </p:pic>
      <p:pic>
        <p:nvPicPr>
          <p:cNvPr id="10" name="Picture 9" descr="fortress_tank.jpg"/>
          <p:cNvPicPr>
            <a:picLocks noChangeAspect="1"/>
          </p:cNvPicPr>
          <p:nvPr/>
        </p:nvPicPr>
        <p:blipFill>
          <a:blip r:embed="rId5"/>
          <a:stretch>
            <a:fillRect/>
          </a:stretch>
        </p:blipFill>
        <p:spPr>
          <a:xfrm>
            <a:off x="4573120" y="2348716"/>
            <a:ext cx="2114845" cy="2054083"/>
          </a:xfrm>
          <a:prstGeom prst="rect">
            <a:avLst/>
          </a:prstGeom>
        </p:spPr>
      </p:pic>
      <p:pic>
        <p:nvPicPr>
          <p:cNvPr id="11" name="Picture 10" descr="Nuclear-explosion_Wallpaper_66rp.jpg"/>
          <p:cNvPicPr>
            <a:picLocks noChangeAspect="1"/>
          </p:cNvPicPr>
          <p:nvPr/>
        </p:nvPicPr>
        <p:blipFill>
          <a:blip r:embed="rId6"/>
          <a:stretch>
            <a:fillRect/>
          </a:stretch>
        </p:blipFill>
        <p:spPr>
          <a:xfrm>
            <a:off x="6793031" y="157603"/>
            <a:ext cx="2178703" cy="220615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32101" y="397689"/>
            <a:ext cx="4549751" cy="3480560"/>
          </a:xfrm>
          <a:prstGeom prst="rect">
            <a:avLst/>
          </a:prstGeom>
        </p:spPr>
      </p:pic>
      <p:sp>
        <p:nvSpPr>
          <p:cNvPr id="5" name="Rectangle 4"/>
          <p:cNvSpPr/>
          <p:nvPr/>
        </p:nvSpPr>
        <p:spPr>
          <a:xfrm>
            <a:off x="4954910" y="1618530"/>
            <a:ext cx="3586496" cy="4524316"/>
          </a:xfrm>
          <a:prstGeom prst="rect">
            <a:avLst/>
          </a:prstGeom>
        </p:spPr>
        <p:txBody>
          <a:bodyPr wrap="square">
            <a:spAutoFit/>
          </a:bodyPr>
          <a:lstStyle/>
          <a:p>
            <a:r>
              <a:rPr lang="en-US" dirty="0" smtClean="0"/>
              <a:t>“There are several small paintings by </a:t>
            </a:r>
            <a:r>
              <a:rPr lang="en-US" dirty="0" err="1" smtClean="0"/>
              <a:t>Chardin</a:t>
            </a:r>
            <a:r>
              <a:rPr lang="en-US" dirty="0" smtClean="0"/>
              <a:t>…Nearly all represent fruit and the accessories of a meal. </a:t>
            </a:r>
            <a:r>
              <a:rPr lang="en-US" b="1" dirty="0" smtClean="0"/>
              <a:t>They are nature itself</a:t>
            </a:r>
            <a:r>
              <a:rPr lang="en-US" dirty="0" smtClean="0"/>
              <a:t>; the objects seem to come forward from the canvas and have a look of reality which deceives the eye…When I look at other artist’s paintings I feel I need to make myself a new pair of eyes; to see </a:t>
            </a:r>
            <a:r>
              <a:rPr lang="en-US" dirty="0" err="1" smtClean="0"/>
              <a:t>Chardin’s</a:t>
            </a:r>
            <a:r>
              <a:rPr lang="en-US" dirty="0" smtClean="0"/>
              <a:t> I only need to keep those which nature gave me and use them well….”</a:t>
            </a:r>
          </a:p>
          <a:p>
            <a:endParaRPr lang="en-US" dirty="0" smtClean="0"/>
          </a:p>
          <a:p>
            <a:r>
              <a:rPr lang="en-US" dirty="0" smtClean="0"/>
              <a:t>–Denis Diderot, 1763 </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572450" y="293086"/>
            <a:ext cx="4184301" cy="1307114"/>
          </a:xfrm>
        </p:spPr>
        <p:txBody>
          <a:bodyPr/>
          <a:lstStyle/>
          <a:p>
            <a:r>
              <a:rPr lang="en-US" sz="3200" dirty="0" smtClean="0"/>
              <a:t>Immediacy</a:t>
            </a:r>
            <a:endParaRPr lang="en-US" sz="3200" dirty="0"/>
          </a:p>
        </p:txBody>
      </p:sp>
      <p:sp>
        <p:nvSpPr>
          <p:cNvPr id="3" name="Content Placeholder 2"/>
          <p:cNvSpPr>
            <a:spLocks noGrp="1"/>
          </p:cNvSpPr>
          <p:nvPr>
            <p:ph idx="1"/>
          </p:nvPr>
        </p:nvSpPr>
        <p:spPr>
          <a:xfrm>
            <a:off x="170954" y="1766655"/>
            <a:ext cx="7945287" cy="4958031"/>
          </a:xfrm>
        </p:spPr>
        <p:txBody>
          <a:bodyPr>
            <a:normAutofit/>
          </a:bodyPr>
          <a:lstStyle/>
          <a:p>
            <a:r>
              <a:rPr lang="en-US" dirty="0" smtClean="0"/>
              <a:t>“</a:t>
            </a:r>
            <a:r>
              <a:rPr lang="en-US" b="1" dirty="0" smtClean="0">
                <a:solidFill>
                  <a:schemeClr val="tx1"/>
                </a:solidFill>
              </a:rPr>
              <a:t>While a medium is often depicted as a window onto a vision or an experience, immediacy is the absence of that window and is instead the presence of the viewer within the vision or experience itself. . . . </a:t>
            </a:r>
            <a:r>
              <a:rPr lang="en-US" dirty="0" smtClean="0">
                <a:solidFill>
                  <a:schemeClr val="tx1"/>
                </a:solidFill>
              </a:rPr>
              <a:t>By its very definition, ‘immediacy’ through a manipulation of either time or space, connects two distinct entities, thus negating binary oppositions. The oppositions of artist/audience, time/space, cause/effect, artist/medium, action/stasis, real/abstract are all sent into far more confused and clouded relations once immediacy enters and the producer or observer attempts to connect the opposing elements</a:t>
            </a:r>
            <a:r>
              <a:rPr lang="en-US" dirty="0" smtClean="0"/>
              <a:t>.”</a:t>
            </a:r>
          </a:p>
          <a:p>
            <a:pPr lvl="7"/>
            <a:r>
              <a:rPr lang="en-US" dirty="0" err="1" smtClean="0"/>
              <a:t>Ariana</a:t>
            </a:r>
            <a:r>
              <a:rPr lang="en-US" dirty="0" smtClean="0"/>
              <a:t> </a:t>
            </a:r>
            <a:r>
              <a:rPr lang="en-US" dirty="0" err="1" smtClean="0"/>
              <a:t>Weisel</a:t>
            </a:r>
            <a:endParaRPr lang="en-US" dirty="0" smtClean="0"/>
          </a:p>
          <a:p>
            <a:pPr lvl="7"/>
            <a:r>
              <a:rPr lang="en-US" dirty="0" err="1" smtClean="0"/>
              <a:t>http://lucian.uchicago.edu/blogs/mediatheory/keywords/immediacyimmediate/</a:t>
            </a:r>
            <a:endParaRPr lang="en-US" dirty="0"/>
          </a:p>
        </p:txBody>
      </p:sp>
      <p:sp>
        <p:nvSpPr>
          <p:cNvPr id="4" name="Rectangle 3"/>
          <p:cNvSpPr/>
          <p:nvPr/>
        </p:nvSpPr>
        <p:spPr>
          <a:xfrm>
            <a:off x="2328231" y="903681"/>
            <a:ext cx="3547972" cy="369332"/>
          </a:xfrm>
          <a:prstGeom prst="rect">
            <a:avLst/>
          </a:prstGeom>
        </p:spPr>
        <p:txBody>
          <a:bodyPr wrap="square">
            <a:spAutoFit/>
          </a:bodyPr>
          <a:lstStyle/>
          <a:p>
            <a:r>
              <a:rPr lang="en-US" b="1" dirty="0" smtClean="0"/>
              <a:t>(“</a:t>
            </a:r>
            <a:r>
              <a:rPr lang="en-US" b="1" dirty="0" smtClean="0"/>
              <a:t>They are nature itself.</a:t>
            </a:r>
            <a:r>
              <a:rPr lang="en-US" b="1" dirty="0" smtClean="0"/>
              <a:t>”)</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17128" y="563487"/>
            <a:ext cx="8049492" cy="1762017"/>
          </a:xfrm>
        </p:spPr>
        <p:txBody>
          <a:bodyPr/>
          <a:lstStyle/>
          <a:p>
            <a:r>
              <a:rPr lang="en-US" sz="2000" dirty="0" smtClean="0">
                <a:solidFill>
                  <a:schemeClr val="tx1"/>
                </a:solidFill>
              </a:rPr>
              <a:t>“Rage--Goddess, sing the rage of </a:t>
            </a:r>
            <a:r>
              <a:rPr lang="en-US" sz="2000" dirty="0" err="1" smtClean="0">
                <a:solidFill>
                  <a:schemeClr val="tx1"/>
                </a:solidFill>
              </a:rPr>
              <a:t>Peleus</a:t>
            </a:r>
            <a:r>
              <a:rPr lang="en-US" sz="2000" dirty="0" smtClean="0">
                <a:solidFill>
                  <a:schemeClr val="tx1"/>
                </a:solidFill>
              </a:rPr>
              <a:t>’ son Achilles, </a:t>
            </a:r>
            <a:br>
              <a:rPr lang="en-US" sz="2000" dirty="0" smtClean="0">
                <a:solidFill>
                  <a:schemeClr val="tx1"/>
                </a:solidFill>
              </a:rPr>
            </a:br>
            <a:r>
              <a:rPr lang="en-US" sz="2000" dirty="0" smtClean="0">
                <a:solidFill>
                  <a:schemeClr val="tx1"/>
                </a:solidFill>
              </a:rPr>
              <a:t>murderous, doomed, that cost the Achaeans countless losses.”</a:t>
            </a:r>
            <a:br>
              <a:rPr lang="en-US" sz="2000" dirty="0" smtClean="0">
                <a:solidFill>
                  <a:schemeClr val="tx1"/>
                </a:solidFill>
              </a:rPr>
            </a:br>
            <a:r>
              <a:rPr lang="en-US" sz="2000" dirty="0" smtClean="0">
                <a:solidFill>
                  <a:schemeClr val="tx1"/>
                </a:solidFill>
              </a:rPr>
              <a:t>				</a:t>
            </a:r>
            <a:r>
              <a:rPr lang="en-US" sz="2000" i="1" dirty="0" smtClean="0">
                <a:solidFill>
                  <a:schemeClr val="tx1"/>
                </a:solidFill>
              </a:rPr>
              <a:t>The Iliad</a:t>
            </a:r>
            <a:r>
              <a:rPr lang="en-US" sz="2000" dirty="0" smtClean="0">
                <a:solidFill>
                  <a:schemeClr val="tx1"/>
                </a:solidFill>
              </a:rPr>
              <a:t>, Book One</a:t>
            </a:r>
            <a:endParaRPr lang="en-US" sz="2000" dirty="0">
              <a:solidFill>
                <a:schemeClr val="tx1"/>
              </a:solidFill>
            </a:endParaRPr>
          </a:p>
        </p:txBody>
      </p:sp>
      <p:sp>
        <p:nvSpPr>
          <p:cNvPr id="3" name="Content Placeholder 2"/>
          <p:cNvSpPr>
            <a:spLocks noGrp="1"/>
          </p:cNvSpPr>
          <p:nvPr>
            <p:ph idx="1"/>
          </p:nvPr>
        </p:nvSpPr>
        <p:spPr>
          <a:xfrm>
            <a:off x="214653" y="2137674"/>
            <a:ext cx="5357385" cy="3988489"/>
          </a:xfrm>
        </p:spPr>
        <p:txBody>
          <a:bodyPr>
            <a:normAutofit lnSpcReduction="10000"/>
          </a:bodyPr>
          <a:lstStyle/>
          <a:p>
            <a:r>
              <a:rPr lang="en-US" dirty="0" smtClean="0"/>
              <a:t>“It is vividness as a feature of divine epiphany that is involved in </a:t>
            </a:r>
            <a:r>
              <a:rPr lang="en-US" dirty="0" smtClean="0">
                <a:solidFill>
                  <a:schemeClr val="tx2">
                    <a:lumMod val="75000"/>
                    <a:lumOff val="25000"/>
                  </a:schemeClr>
                </a:solidFill>
              </a:rPr>
              <a:t>poetry’s power to make the invisible past appear to its hearers</a:t>
            </a:r>
            <a:r>
              <a:rPr lang="en-US" dirty="0" smtClean="0"/>
              <a:t>. The first words of each poem effect this appearance by calling on the muses: </a:t>
            </a:r>
            <a:r>
              <a:rPr lang="en-US" dirty="0" smtClean="0">
                <a:solidFill>
                  <a:schemeClr val="tx2">
                    <a:lumMod val="75000"/>
                    <a:lumOff val="25000"/>
                  </a:schemeClr>
                </a:solidFill>
              </a:rPr>
              <a:t>because we are granted their perspective, when the great speeches are given we seem to be on the edge of the assembly and when the heroic actions are performed, we seem to be present as onlookers</a:t>
            </a:r>
            <a:r>
              <a:rPr lang="en-US" dirty="0" smtClean="0"/>
              <a:t>.”</a:t>
            </a:r>
          </a:p>
          <a:p>
            <a:pPr>
              <a:buNone/>
            </a:pPr>
            <a:r>
              <a:rPr lang="en-US" dirty="0" smtClean="0"/>
              <a:t>    Andrew Ford, </a:t>
            </a:r>
            <a:r>
              <a:rPr lang="en-US" i="1" dirty="0" smtClean="0"/>
              <a:t>Homer: the Poetry of the Past</a:t>
            </a:r>
            <a:r>
              <a:rPr lang="en-US" dirty="0" smtClean="0"/>
              <a:t>, 55. </a:t>
            </a:r>
            <a:endParaRPr lang="en-US" dirty="0"/>
          </a:p>
        </p:txBody>
      </p:sp>
      <p:pic>
        <p:nvPicPr>
          <p:cNvPr id="4" name="Picture 3"/>
          <p:cNvPicPr>
            <a:picLocks noChangeAspect="1"/>
          </p:cNvPicPr>
          <p:nvPr/>
        </p:nvPicPr>
        <p:blipFill>
          <a:blip r:embed="rId2"/>
          <a:stretch>
            <a:fillRect/>
          </a:stretch>
        </p:blipFill>
        <p:spPr>
          <a:xfrm>
            <a:off x="6022950" y="2309314"/>
            <a:ext cx="2643670" cy="381684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descr="s_c24_0012557u.jpg"/>
          <p:cNvPicPr>
            <a:picLocks noChangeAspect="1"/>
          </p:cNvPicPr>
          <p:nvPr/>
        </p:nvPicPr>
        <p:blipFill>
          <a:blip r:embed="rId2">
            <a:extLst>
              <a:ext uri="{28A0092B-C50C-407E-A947-70E740481C1C}">
                <a14:useLocalDpi xmlns:mc="http://schemas.openxmlformats.org/markup-compatibility/2006" xmlns:mv="urn:schemas-microsoft-com:mac:vml" xmlns="" xmlns:a="http://schemas.openxmlformats.org/drawingml/2006/main" xmlns:r="http://schemas.openxmlformats.org/officeDocument/2006/relationships" xmlns:p="http://schemas.openxmlformats.org/presentationml/2006/main" xmlns:a14="http://schemas.microsoft.com/office/drawing/2010/main" xmlns:lc="http://schemas.openxmlformats.org/drawingml/2006/lockedCanvas" val="0"/>
              </a:ext>
            </a:extLst>
          </a:blip>
          <a:stretch>
            <a:fillRect/>
          </a:stretch>
        </p:blipFill>
        <p:spPr>
          <a:xfrm>
            <a:off x="-626864" y="0"/>
            <a:ext cx="10131659"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2133012"/>
            <a:ext cx="7556313" cy="4616098"/>
          </a:xfrm>
        </p:spPr>
        <p:txBody>
          <a:bodyPr>
            <a:normAutofit/>
          </a:bodyPr>
          <a:lstStyle/>
          <a:p>
            <a:r>
              <a:rPr lang="en-US" sz="2800" i="1" dirty="0" smtClean="0">
                <a:solidFill>
                  <a:schemeClr val="tx1"/>
                </a:solidFill>
              </a:rPr>
              <a:t>“</a:t>
            </a:r>
            <a:r>
              <a:rPr lang="en-US" sz="2800" dirty="0" smtClean="0">
                <a:solidFill>
                  <a:schemeClr val="tx1"/>
                </a:solidFill>
              </a:rPr>
              <a:t>Mr. Brady has done something to bring home to us the terrible reality and earnestness of war.</a:t>
            </a:r>
            <a:r>
              <a:rPr lang="en-US" sz="2800" b="1" dirty="0" smtClean="0">
                <a:solidFill>
                  <a:schemeClr val="tx1"/>
                </a:solidFill>
              </a:rPr>
              <a:t>  If he has not brought bodies and laid them in our dooryards and along the streets, he has done something very like it</a:t>
            </a:r>
            <a:r>
              <a:rPr lang="en-US" sz="2800" i="1" dirty="0" smtClean="0">
                <a:solidFill>
                  <a:schemeClr val="tx1"/>
                </a:solidFill>
              </a:rPr>
              <a:t>.</a:t>
            </a:r>
            <a:r>
              <a:rPr lang="en-US" sz="2800" dirty="0" smtClean="0">
                <a:solidFill>
                  <a:schemeClr val="tx1"/>
                </a:solidFill>
              </a:rPr>
              <a:t>.”  </a:t>
            </a:r>
          </a:p>
          <a:p>
            <a:pPr lvl="5"/>
            <a:r>
              <a:rPr lang="en-US" sz="2800" i="1" dirty="0" smtClean="0"/>
              <a:t>NY Times</a:t>
            </a:r>
            <a:r>
              <a:rPr lang="en-US" sz="2800" dirty="0" smtClean="0"/>
              <a:t>, October 20, 1862</a:t>
            </a:r>
          </a:p>
          <a:p>
            <a:endParaRPr lang="en-US" dirty="0"/>
          </a:p>
        </p:txBody>
      </p:sp>
      <p:sp>
        <p:nvSpPr>
          <p:cNvPr id="4" name="TextBox 3"/>
          <p:cNvSpPr txBox="1"/>
          <p:nvPr/>
        </p:nvSpPr>
        <p:spPr>
          <a:xfrm>
            <a:off x="154674" y="919963"/>
            <a:ext cx="8042974" cy="584776"/>
          </a:xfrm>
          <a:prstGeom prst="rect">
            <a:avLst/>
          </a:prstGeom>
          <a:noFill/>
        </p:spPr>
        <p:txBody>
          <a:bodyPr wrap="square" rtlCol="0">
            <a:spAutoFit/>
          </a:bodyPr>
          <a:lstStyle/>
          <a:p>
            <a:r>
              <a:rPr lang="en-US" sz="3200" dirty="0" smtClean="0">
                <a:solidFill>
                  <a:schemeClr val="accent1">
                    <a:lumMod val="75000"/>
                  </a:schemeClr>
                </a:solidFill>
              </a:rPr>
              <a:t>“The Vicarious War” and “The </a:t>
            </a:r>
            <a:r>
              <a:rPr lang="en-US" sz="3200" i="1" dirty="0" smtClean="0">
                <a:solidFill>
                  <a:schemeClr val="accent1">
                    <a:lumMod val="75000"/>
                  </a:schemeClr>
                </a:solidFill>
              </a:rPr>
              <a:t>Real </a:t>
            </a:r>
            <a:r>
              <a:rPr lang="en-US" sz="3200" dirty="0" smtClean="0">
                <a:solidFill>
                  <a:schemeClr val="accent1">
                    <a:lumMod val="75000"/>
                  </a:schemeClr>
                </a:solidFill>
              </a:rPr>
              <a:t>War”</a:t>
            </a:r>
            <a:endParaRPr lang="en-US" sz="3200" dirty="0">
              <a:solidFill>
                <a:schemeClr val="accent1">
                  <a:lumMod val="75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814066" y="822268"/>
            <a:ext cx="7240721" cy="483592"/>
          </a:xfrm>
        </p:spPr>
        <p:txBody>
          <a:bodyPr/>
          <a:lstStyle/>
          <a:p>
            <a:r>
              <a:rPr lang="en-US" sz="3200" dirty="0" smtClean="0"/>
              <a:t>The Immediacy of Pain</a:t>
            </a:r>
            <a:r>
              <a:rPr lang="en-US" sz="3200" dirty="0" smtClean="0"/>
              <a:t>: Inimical to </a:t>
            </a:r>
            <a:r>
              <a:rPr lang="en-US" sz="3200" dirty="0" smtClean="0"/>
              <a:t>Language?</a:t>
            </a:r>
            <a:endParaRPr lang="en-US" sz="3200" dirty="0"/>
          </a:p>
        </p:txBody>
      </p:sp>
      <p:pic>
        <p:nvPicPr>
          <p:cNvPr id="6" name="Picture 5"/>
          <p:cNvPicPr>
            <a:picLocks noChangeAspect="1"/>
          </p:cNvPicPr>
          <p:nvPr/>
        </p:nvPicPr>
        <p:blipFill>
          <a:blip r:embed="rId2"/>
          <a:stretch>
            <a:fillRect/>
          </a:stretch>
        </p:blipFill>
        <p:spPr>
          <a:xfrm>
            <a:off x="5887428" y="3299295"/>
            <a:ext cx="2832624" cy="2912882"/>
          </a:xfrm>
          <a:prstGeom prst="rect">
            <a:avLst/>
          </a:prstGeom>
        </p:spPr>
      </p:pic>
      <p:sp>
        <p:nvSpPr>
          <p:cNvPr id="7" name="TextBox 6"/>
          <p:cNvSpPr txBox="1"/>
          <p:nvPr/>
        </p:nvSpPr>
        <p:spPr>
          <a:xfrm>
            <a:off x="423324" y="2198142"/>
            <a:ext cx="4947077" cy="3139321"/>
          </a:xfrm>
          <a:prstGeom prst="rect">
            <a:avLst/>
          </a:prstGeom>
          <a:noFill/>
        </p:spPr>
        <p:txBody>
          <a:bodyPr wrap="square" rtlCol="0">
            <a:spAutoFit/>
          </a:bodyPr>
          <a:lstStyle/>
          <a:p>
            <a:r>
              <a:rPr lang="en-US" dirty="0" smtClean="0"/>
              <a:t>“English, which can express the thoughts of Hamlet and the tragedy of Lear has no words for the shiver or the headache. . . . The merest schoolgirl when she falls in love has Shakespeare or Keats to speak her mind for her, but let a sufferer try to describe a pain in his head to a doctor and language at once runs dry.</a:t>
            </a:r>
            <a:r>
              <a:rPr lang="en-US" dirty="0" smtClean="0"/>
              <a:t>”</a:t>
            </a:r>
          </a:p>
          <a:p>
            <a:endParaRPr lang="en-US" dirty="0" smtClean="0"/>
          </a:p>
          <a:p>
            <a:r>
              <a:rPr lang="en-US" dirty="0" smtClean="0"/>
              <a:t>Virginia </a:t>
            </a:r>
            <a:r>
              <a:rPr lang="en-US" dirty="0" smtClean="0"/>
              <a:t>Woolf, quoted </a:t>
            </a:r>
            <a:r>
              <a:rPr lang="en-US" dirty="0" smtClean="0"/>
              <a:t>in Elaine </a:t>
            </a:r>
            <a:r>
              <a:rPr lang="en-US" dirty="0" err="1" smtClean="0"/>
              <a:t>Scarry</a:t>
            </a:r>
            <a:r>
              <a:rPr lang="en-US" dirty="0" smtClean="0"/>
              <a:t>,</a:t>
            </a:r>
            <a:r>
              <a:rPr lang="en-US" dirty="0" smtClean="0"/>
              <a:t> </a:t>
            </a:r>
            <a:r>
              <a:rPr lang="en-US" i="1" dirty="0" smtClean="0"/>
              <a:t>The Body in Pain</a:t>
            </a:r>
            <a:r>
              <a:rPr lang="en-US" dirty="0" smtClean="0"/>
              <a:t>, 4</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5" y="332862"/>
            <a:ext cx="7556313" cy="1116106"/>
          </a:xfrm>
        </p:spPr>
        <p:txBody>
          <a:bodyPr/>
          <a:lstStyle/>
          <a:p>
            <a:r>
              <a:rPr lang="en-US" dirty="0" smtClean="0"/>
              <a:t>Change and Continuity, Across Media</a:t>
            </a:r>
            <a:endParaRPr lang="en-US" dirty="0"/>
          </a:p>
        </p:txBody>
      </p:sp>
      <p:pic>
        <p:nvPicPr>
          <p:cNvPr id="5" name="Picture 4"/>
          <p:cNvPicPr>
            <a:picLocks noChangeAspect="1"/>
          </p:cNvPicPr>
          <p:nvPr/>
        </p:nvPicPr>
        <p:blipFill>
          <a:blip r:embed="rId2"/>
          <a:stretch>
            <a:fillRect/>
          </a:stretch>
        </p:blipFill>
        <p:spPr>
          <a:xfrm>
            <a:off x="4354477" y="4265714"/>
            <a:ext cx="3700311" cy="2312694"/>
          </a:xfrm>
          <a:prstGeom prst="rect">
            <a:avLst/>
          </a:prstGeom>
        </p:spPr>
      </p:pic>
      <p:pic>
        <p:nvPicPr>
          <p:cNvPr id="6" name="Picture 5"/>
          <p:cNvPicPr>
            <a:picLocks noChangeAspect="1"/>
          </p:cNvPicPr>
          <p:nvPr/>
        </p:nvPicPr>
        <p:blipFill>
          <a:blip r:embed="rId3"/>
          <a:stretch>
            <a:fillRect/>
          </a:stretch>
        </p:blipFill>
        <p:spPr>
          <a:xfrm>
            <a:off x="185439" y="1785639"/>
            <a:ext cx="3535215" cy="3221894"/>
          </a:xfrm>
          <a:prstGeom prst="rect">
            <a:avLst/>
          </a:prstGeom>
        </p:spPr>
      </p:pic>
      <p:pic>
        <p:nvPicPr>
          <p:cNvPr id="7" name="Picture 6"/>
          <p:cNvPicPr>
            <a:picLocks noChangeAspect="1"/>
          </p:cNvPicPr>
          <p:nvPr/>
        </p:nvPicPr>
        <p:blipFill>
          <a:blip r:embed="rId4"/>
          <a:stretch>
            <a:fillRect/>
          </a:stretch>
        </p:blipFill>
        <p:spPr>
          <a:xfrm>
            <a:off x="4625804" y="1112281"/>
            <a:ext cx="3428984" cy="262531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78181" y="406499"/>
            <a:ext cx="4705304" cy="1458294"/>
          </a:xfrm>
        </p:spPr>
        <p:txBody>
          <a:bodyPr>
            <a:normAutofit fontScale="55000" lnSpcReduction="20000"/>
          </a:bodyPr>
          <a:lstStyle/>
          <a:p>
            <a:pPr>
              <a:buNone/>
            </a:pPr>
            <a:r>
              <a:rPr lang="en-US" sz="6000" dirty="0" smtClean="0">
                <a:solidFill>
                  <a:schemeClr val="tx1"/>
                </a:solidFill>
              </a:rPr>
              <a:t>		   	</a:t>
            </a:r>
            <a:r>
              <a:rPr lang="en-US" sz="8800" dirty="0" smtClean="0">
                <a:solidFill>
                  <a:schemeClr val="tx1"/>
                </a:solidFill>
              </a:rPr>
              <a:t>IMMEDIACY</a:t>
            </a:r>
            <a:endParaRPr lang="en-US" sz="8800" dirty="0">
              <a:solidFill>
                <a:schemeClr val="tx1"/>
              </a:solidFill>
            </a:endParaRPr>
          </a:p>
        </p:txBody>
      </p:sp>
      <p:sp>
        <p:nvSpPr>
          <p:cNvPr id="9" name="&quot;No&quot; Symbol 8"/>
          <p:cNvSpPr/>
          <p:nvPr/>
        </p:nvSpPr>
        <p:spPr>
          <a:xfrm>
            <a:off x="3894233" y="535600"/>
            <a:ext cx="1485784" cy="1329193"/>
          </a:xfrm>
          <a:prstGeom prst="noSmoking">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5" name="Picture 4"/>
          <p:cNvPicPr>
            <a:picLocks noChangeAspect="1"/>
          </p:cNvPicPr>
          <p:nvPr/>
        </p:nvPicPr>
        <p:blipFill>
          <a:blip r:embed="rId2"/>
          <a:stretch>
            <a:fillRect/>
          </a:stretch>
        </p:blipFill>
        <p:spPr>
          <a:xfrm>
            <a:off x="1779425" y="2613347"/>
            <a:ext cx="5566485" cy="3753892"/>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335643"/>
            <a:ext cx="7556313" cy="5790521"/>
          </a:xfrm>
        </p:spPr>
        <p:txBody>
          <a:bodyPr/>
          <a:lstStyle/>
          <a:p>
            <a:r>
              <a:rPr lang="en-US" dirty="0" smtClean="0"/>
              <a:t>“Stadiums, for example. Airports. The interstate highway system. Wars. He wants to know how it is paid for, where do the billions come from? </a:t>
            </a:r>
            <a:r>
              <a:rPr lang="en-US" dirty="0" smtClean="0">
                <a:solidFill>
                  <a:schemeClr val="tx1"/>
                </a:solidFill>
              </a:rPr>
              <a:t>He imagines a shadowy, math-based parallel world that exists not just beside but amid the physical world, a transparent interlay of </a:t>
            </a:r>
            <a:r>
              <a:rPr lang="en-US" i="1" dirty="0" smtClean="0">
                <a:solidFill>
                  <a:schemeClr val="tx1"/>
                </a:solidFill>
              </a:rPr>
              <a:t>Matrix</a:t>
            </a:r>
            <a:r>
              <a:rPr lang="en-US" dirty="0" smtClean="0">
                <a:solidFill>
                  <a:schemeClr val="tx1"/>
                </a:solidFill>
              </a:rPr>
              <a:t>-style numbers through which flesh-and-blood humans move like fish through kelp. This is where the money lives, an integer-based realm of code and logic, geometric modules of cause and effect</a:t>
            </a:r>
            <a:r>
              <a:rPr lang="en-US" dirty="0" smtClean="0"/>
              <a:t>. The realm of markets, contracts, transactions, elegant vectors of fiber-optic agency whereby mind-boggling sums of mysterious wealth shoot around the world on beams of light. </a:t>
            </a:r>
            <a:r>
              <a:rPr lang="en-US" dirty="0" smtClean="0">
                <a:solidFill>
                  <a:schemeClr val="tx1"/>
                </a:solidFill>
              </a:rPr>
              <a:t>It seems the airiest thing there is yet the realest, but how you enter that world he has no idea</a:t>
            </a:r>
            <a:r>
              <a:rPr lang="en-US" dirty="0" smtClean="0"/>
              <a:t>… (121).</a:t>
            </a:r>
          </a:p>
          <a:p>
            <a:endParaRPr lang="en-US" dirty="0"/>
          </a:p>
        </p:txBody>
      </p:sp>
      <p:pic>
        <p:nvPicPr>
          <p:cNvPr id="4" name="Picture 3"/>
          <p:cNvPicPr>
            <a:picLocks noChangeAspect="1"/>
          </p:cNvPicPr>
          <p:nvPr/>
        </p:nvPicPr>
        <p:blipFill>
          <a:blip r:embed="rId2"/>
          <a:stretch>
            <a:fillRect/>
          </a:stretch>
        </p:blipFill>
        <p:spPr>
          <a:xfrm>
            <a:off x="758976" y="4741248"/>
            <a:ext cx="3441607" cy="1849429"/>
          </a:xfrm>
          <a:prstGeom prst="rect">
            <a:avLst/>
          </a:prstGeom>
        </p:spPr>
      </p:pic>
      <p:sp>
        <p:nvSpPr>
          <p:cNvPr id="5" name="TextBox 4"/>
          <p:cNvSpPr txBox="1"/>
          <p:nvPr/>
        </p:nvSpPr>
        <p:spPr>
          <a:xfrm>
            <a:off x="4933242" y="5205245"/>
            <a:ext cx="3728423" cy="400110"/>
          </a:xfrm>
          <a:prstGeom prst="rect">
            <a:avLst/>
          </a:prstGeom>
          <a:noFill/>
        </p:spPr>
        <p:txBody>
          <a:bodyPr wrap="square" rtlCol="0">
            <a:spAutoFit/>
          </a:bodyPr>
          <a:lstStyle/>
          <a:p>
            <a:r>
              <a:rPr lang="en-US" sz="2000" dirty="0" smtClean="0">
                <a:solidFill>
                  <a:schemeClr val="accent2">
                    <a:lumMod val="75000"/>
                    <a:lumOff val="25000"/>
                  </a:schemeClr>
                </a:solidFill>
              </a:rPr>
              <a:t>Metaphor and Double Vision</a:t>
            </a:r>
            <a:endParaRPr lang="en-US" sz="2000" dirty="0">
              <a:solidFill>
                <a:schemeClr val="accent2">
                  <a:lumMod val="75000"/>
                  <a:lumOff val="25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06567" y="304104"/>
            <a:ext cx="7348220" cy="1296096"/>
          </a:xfrm>
        </p:spPr>
        <p:txBody>
          <a:bodyPr/>
          <a:lstStyle/>
          <a:p>
            <a:r>
              <a:rPr lang="en-US" sz="2400" dirty="0" smtClean="0"/>
              <a:t>The difference between “immediate speech” (or “interior monologue”) and “free indirect speech”</a:t>
            </a:r>
            <a:endParaRPr lang="en-US" sz="2400" dirty="0"/>
          </a:p>
        </p:txBody>
      </p:sp>
      <p:sp>
        <p:nvSpPr>
          <p:cNvPr id="3" name="Content Placeholder 2"/>
          <p:cNvSpPr>
            <a:spLocks noGrp="1"/>
          </p:cNvSpPr>
          <p:nvPr>
            <p:ph idx="1"/>
          </p:nvPr>
        </p:nvSpPr>
        <p:spPr>
          <a:xfrm>
            <a:off x="498474" y="1600200"/>
            <a:ext cx="7556313" cy="4525963"/>
          </a:xfrm>
        </p:spPr>
        <p:txBody>
          <a:bodyPr>
            <a:normAutofit lnSpcReduction="10000"/>
          </a:bodyPr>
          <a:lstStyle/>
          <a:p>
            <a:r>
              <a:rPr lang="en-US" dirty="0" smtClean="0">
                <a:solidFill>
                  <a:schemeClr val="tx1"/>
                </a:solidFill>
              </a:rPr>
              <a:t>In immediate speech, “The reader [is] installed in the thought of the main character from the first lines on, and it is the uninterrupted unfolding of that thought which, substituting completely for the customary form of narrative, apprises us of what the character does and what happens to him.”</a:t>
            </a:r>
          </a:p>
          <a:p>
            <a:pPr lvl="7"/>
            <a:r>
              <a:rPr lang="en-US" dirty="0" smtClean="0"/>
              <a:t>James Joyce </a:t>
            </a:r>
          </a:p>
          <a:p>
            <a:r>
              <a:rPr lang="en-US" dirty="0" smtClean="0">
                <a:solidFill>
                  <a:schemeClr val="tx1"/>
                </a:solidFill>
              </a:rPr>
              <a:t>“In free indirect speech, the narrator takes on the speech of the character, or, if one prefers, the character speaks through the voice of the narrator, and the two instances are then </a:t>
            </a:r>
            <a:r>
              <a:rPr lang="en-US" i="1" dirty="0" smtClean="0">
                <a:solidFill>
                  <a:schemeClr val="tx1"/>
                </a:solidFill>
              </a:rPr>
              <a:t>merged; </a:t>
            </a:r>
            <a:r>
              <a:rPr lang="en-US" dirty="0" smtClean="0">
                <a:solidFill>
                  <a:schemeClr val="tx1"/>
                </a:solidFill>
              </a:rPr>
              <a:t>in immediate speech, the narrator is obliterated, and the character </a:t>
            </a:r>
            <a:r>
              <a:rPr lang="en-US" i="1" dirty="0" smtClean="0">
                <a:solidFill>
                  <a:schemeClr val="tx1"/>
                </a:solidFill>
              </a:rPr>
              <a:t>substitutes </a:t>
            </a:r>
            <a:r>
              <a:rPr lang="en-US" dirty="0" smtClean="0">
                <a:solidFill>
                  <a:schemeClr val="tx1"/>
                </a:solidFill>
              </a:rPr>
              <a:t>for him” (174).</a:t>
            </a:r>
          </a:p>
          <a:p>
            <a:pPr lvl="7"/>
            <a:r>
              <a:rPr lang="en-US" dirty="0" smtClean="0"/>
              <a:t>Gerard </a:t>
            </a:r>
            <a:r>
              <a:rPr lang="en-US" dirty="0" err="1" smtClean="0"/>
              <a:t>Genette</a:t>
            </a:r>
            <a:r>
              <a:rPr lang="en-US" dirty="0" smtClean="0"/>
              <a:t>, </a:t>
            </a:r>
            <a:r>
              <a:rPr lang="en-US" i="1" dirty="0" smtClean="0"/>
              <a:t>Narrative Discourse: An Essay in Method</a:t>
            </a:r>
            <a:r>
              <a:rPr lang="en-US" dirty="0" smtClean="0"/>
              <a:t>, 174.</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536655"/>
            <a:ext cx="7556313" cy="5589508"/>
          </a:xfrm>
        </p:spPr>
        <p:txBody>
          <a:bodyPr>
            <a:normAutofit/>
          </a:bodyPr>
          <a:lstStyle/>
          <a:p>
            <a:r>
              <a:rPr lang="en-US" dirty="0" smtClean="0">
                <a:solidFill>
                  <a:schemeClr val="bg1">
                    <a:lumMod val="50000"/>
                  </a:schemeClr>
                </a:solidFill>
              </a:rPr>
              <a:t>“It seems the airiest thing there is yet the realest, but how you enter that world he has no idea </a:t>
            </a:r>
            <a:r>
              <a:rPr lang="en-US" dirty="0" smtClean="0">
                <a:solidFill>
                  <a:schemeClr val="tx1"/>
                </a:solidFill>
              </a:rPr>
              <a:t>except by passage through that other foreign country called college, and </a:t>
            </a:r>
            <a:r>
              <a:rPr lang="en-US" b="1" dirty="0" smtClean="0">
                <a:solidFill>
                  <a:schemeClr val="tx1"/>
                </a:solidFill>
              </a:rPr>
              <a:t>that ain’t happening</a:t>
            </a:r>
            <a:r>
              <a:rPr lang="en-US" dirty="0" smtClean="0">
                <a:solidFill>
                  <a:schemeClr val="tx1"/>
                </a:solidFill>
              </a:rPr>
              <a:t>. He will not return to the classroom, ever, the mere thought inflames a whole host of piss-offs and associated grudges that go all the way back to kindergarten, not to mention the sheer soul-sucking boredom of those years. If there is real knowledge to be had in the Texas public schools he never found it, and </a:t>
            </a:r>
            <a:r>
              <a:rPr lang="en-US" b="1" dirty="0" smtClean="0">
                <a:solidFill>
                  <a:schemeClr val="tx1"/>
                </a:solidFill>
              </a:rPr>
              <a:t>only lately has he started to feel the loss, the huge criminal act of his state-sanctioned ignorance as he struggles to understand the wider world</a:t>
            </a:r>
            <a:r>
              <a:rPr lang="en-US" dirty="0" smtClean="0">
                <a:solidFill>
                  <a:schemeClr val="tx1"/>
                </a:solidFill>
              </a:rPr>
              <a:t>. How it works, who gains, who loses, who decides. It is not a casual thing, this knowledge. In a way it might be everything. A young man needs to know where he stands in the world, not just as a matter of basic human dignity but as determinants in the ways and means of survival, and what you might hope to gain by application of honest effort—” (121)</a:t>
            </a:r>
          </a:p>
          <a:p>
            <a:endParaRPr lang="en-US" dirty="0" smtClean="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Are the</a:t>
            </a:r>
            <a:r>
              <a:rPr lang="en-US" sz="3200" dirty="0" smtClean="0"/>
              <a:t> novel’s word </a:t>
            </a:r>
            <a:r>
              <a:rPr lang="en-US" sz="3200" dirty="0" smtClean="0"/>
              <a:t>cascades more 					</a:t>
            </a:r>
            <a:r>
              <a:rPr lang="en-US" sz="3200" i="1" dirty="0" smtClean="0">
                <a:solidFill>
                  <a:schemeClr val="tx1"/>
                </a:solidFill>
              </a:rPr>
              <a:t>immediate</a:t>
            </a:r>
            <a:r>
              <a:rPr lang="en-US" sz="3200" dirty="0" smtClean="0"/>
              <a:t>?</a:t>
            </a:r>
            <a:endParaRPr lang="en-US" sz="3200" dirty="0"/>
          </a:p>
        </p:txBody>
      </p:sp>
      <p:sp>
        <p:nvSpPr>
          <p:cNvPr id="3" name="Content Placeholder 2"/>
          <p:cNvSpPr>
            <a:spLocks noGrp="1"/>
          </p:cNvSpPr>
          <p:nvPr>
            <p:ph idx="1"/>
          </p:nvPr>
        </p:nvSpPr>
        <p:spPr>
          <a:xfrm>
            <a:off x="498474" y="1981201"/>
            <a:ext cx="6352539" cy="791515"/>
          </a:xfrm>
        </p:spPr>
        <p:txBody>
          <a:bodyPr/>
          <a:lstStyle/>
          <a:p>
            <a:pPr lvl="5">
              <a:buNone/>
            </a:pPr>
            <a:r>
              <a:rPr lang="en-US" dirty="0" smtClean="0"/>
              <a:t>	</a:t>
            </a:r>
            <a:r>
              <a:rPr lang="en-US" dirty="0" err="1" smtClean="0"/>
              <a:t>terrRist</a:t>
            </a:r>
            <a:endParaRPr lang="en-US" dirty="0" smtClean="0"/>
          </a:p>
          <a:p>
            <a:pPr lvl="5">
              <a:buNone/>
            </a:pPr>
            <a:r>
              <a:rPr lang="en-US" dirty="0" smtClean="0"/>
              <a:t>			    freedom</a:t>
            </a:r>
          </a:p>
        </p:txBody>
      </p:sp>
      <p:sp>
        <p:nvSpPr>
          <p:cNvPr id="4" name="TextBox 3"/>
          <p:cNvSpPr txBox="1"/>
          <p:nvPr/>
        </p:nvSpPr>
        <p:spPr>
          <a:xfrm>
            <a:off x="1278975" y="2969489"/>
            <a:ext cx="6028176" cy="3416320"/>
          </a:xfrm>
          <a:prstGeom prst="rect">
            <a:avLst/>
          </a:prstGeom>
          <a:noFill/>
        </p:spPr>
        <p:txBody>
          <a:bodyPr wrap="square" rtlCol="0">
            <a:spAutoFit/>
          </a:bodyPr>
          <a:lstStyle/>
          <a:p>
            <a:r>
              <a:rPr lang="en-US" dirty="0" smtClean="0"/>
              <a:t>evil</a:t>
            </a:r>
          </a:p>
          <a:p>
            <a:endParaRPr lang="en-US" dirty="0" smtClean="0"/>
          </a:p>
          <a:p>
            <a:r>
              <a:rPr lang="en-US" dirty="0" smtClean="0"/>
              <a:t>						</a:t>
            </a:r>
            <a:r>
              <a:rPr lang="en-US" dirty="0" err="1" smtClean="0"/>
              <a:t>nina</a:t>
            </a:r>
            <a:r>
              <a:rPr lang="en-US" dirty="0" smtClean="0"/>
              <a:t> </a:t>
            </a:r>
            <a:r>
              <a:rPr lang="en-US" dirty="0" err="1" smtClean="0"/>
              <a:t>leven</a:t>
            </a:r>
            <a:endParaRPr lang="en-US" dirty="0" smtClean="0"/>
          </a:p>
          <a:p>
            <a:endParaRPr lang="en-US" dirty="0" smtClean="0"/>
          </a:p>
          <a:p>
            <a:r>
              <a:rPr lang="en-US" dirty="0" smtClean="0"/>
              <a:t>					</a:t>
            </a:r>
            <a:r>
              <a:rPr lang="en-US" dirty="0" err="1" smtClean="0"/>
              <a:t>nina</a:t>
            </a:r>
            <a:r>
              <a:rPr lang="en-US" dirty="0" smtClean="0"/>
              <a:t> </a:t>
            </a:r>
            <a:r>
              <a:rPr lang="en-US" dirty="0" err="1" smtClean="0"/>
              <a:t>leven</a:t>
            </a:r>
            <a:endParaRPr lang="en-US" dirty="0" smtClean="0"/>
          </a:p>
          <a:p>
            <a:endParaRPr lang="en-US" dirty="0" smtClean="0"/>
          </a:p>
          <a:p>
            <a:r>
              <a:rPr lang="en-US" dirty="0" smtClean="0"/>
              <a:t>troops</a:t>
            </a:r>
          </a:p>
          <a:p>
            <a:endParaRPr lang="en-US" dirty="0" smtClean="0"/>
          </a:p>
          <a:p>
            <a:r>
              <a:rPr lang="en-US" dirty="0" smtClean="0"/>
              <a:t>						</a:t>
            </a:r>
            <a:r>
              <a:rPr lang="en-US" dirty="0" err="1" smtClean="0"/>
              <a:t>currj</a:t>
            </a:r>
            <a:endParaRPr lang="en-US" dirty="0" smtClean="0"/>
          </a:p>
          <a:p>
            <a:endParaRPr lang="en-US" dirty="0" smtClean="0"/>
          </a:p>
          <a:p>
            <a:r>
              <a:rPr lang="en-US" dirty="0" smtClean="0"/>
              <a:t>		support </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Billy Lynn: an object of the gaze?</a:t>
            </a:r>
            <a:endParaRPr lang="en-US" dirty="0"/>
          </a:p>
        </p:txBody>
      </p:sp>
      <p:sp>
        <p:nvSpPr>
          <p:cNvPr id="3" name="Content Placeholder 2"/>
          <p:cNvSpPr>
            <a:spLocks noGrp="1"/>
          </p:cNvSpPr>
          <p:nvPr>
            <p:ph idx="1"/>
          </p:nvPr>
        </p:nvSpPr>
        <p:spPr>
          <a:xfrm>
            <a:off x="498475" y="1294462"/>
            <a:ext cx="4814190" cy="4831702"/>
          </a:xfrm>
        </p:spPr>
        <p:txBody>
          <a:bodyPr/>
          <a:lstStyle/>
          <a:p>
            <a:r>
              <a:rPr lang="en-US" dirty="0" smtClean="0"/>
              <a:t>“Part of being a soldier is accepting that your body does not belong to you” (206</a:t>
            </a:r>
            <a:r>
              <a:rPr lang="en-US" dirty="0" smtClean="0"/>
              <a:t>)</a:t>
            </a:r>
          </a:p>
          <a:p>
            <a:r>
              <a:rPr lang="en-US" dirty="0" smtClean="0"/>
              <a:t>“It’s not right. Nobody said anything about this. What might be merely embarrassing in real life is made obscene and hostile by TV” (239).</a:t>
            </a:r>
            <a:endParaRPr lang="en-US" dirty="0"/>
          </a:p>
        </p:txBody>
      </p:sp>
      <p:pic>
        <p:nvPicPr>
          <p:cNvPr id="4" name="Picture 3"/>
          <p:cNvPicPr>
            <a:picLocks noChangeAspect="1"/>
          </p:cNvPicPr>
          <p:nvPr/>
        </p:nvPicPr>
        <p:blipFill>
          <a:blip r:embed="rId2"/>
          <a:stretch>
            <a:fillRect/>
          </a:stretch>
        </p:blipFill>
        <p:spPr>
          <a:xfrm>
            <a:off x="295241" y="3927430"/>
            <a:ext cx="3747393" cy="2660649"/>
          </a:xfrm>
          <a:prstGeom prst="rect">
            <a:avLst/>
          </a:prstGeom>
        </p:spPr>
      </p:pic>
      <p:pic>
        <p:nvPicPr>
          <p:cNvPr id="5" name="Picture 4"/>
          <p:cNvPicPr>
            <a:picLocks noChangeAspect="1"/>
          </p:cNvPicPr>
          <p:nvPr/>
        </p:nvPicPr>
        <p:blipFill>
          <a:blip r:embed="rId3"/>
          <a:stretch>
            <a:fillRect/>
          </a:stretch>
        </p:blipFill>
        <p:spPr>
          <a:xfrm>
            <a:off x="4562477" y="3927430"/>
            <a:ext cx="4220306" cy="2429691"/>
          </a:xfrm>
          <a:prstGeom prst="rect">
            <a:avLst/>
          </a:prstGeom>
        </p:spPr>
      </p:pic>
      <p:pic>
        <p:nvPicPr>
          <p:cNvPr id="6" name="Picture 5"/>
          <p:cNvPicPr>
            <a:picLocks noChangeAspect="1"/>
          </p:cNvPicPr>
          <p:nvPr/>
        </p:nvPicPr>
        <p:blipFill>
          <a:blip r:embed="rId4"/>
          <a:stretch>
            <a:fillRect/>
          </a:stretch>
        </p:blipFill>
        <p:spPr>
          <a:xfrm>
            <a:off x="5706197" y="1924605"/>
            <a:ext cx="2657801" cy="177186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4454" y="295161"/>
            <a:ext cx="7369758" cy="1592076"/>
          </a:xfrm>
        </p:spPr>
        <p:txBody>
          <a:bodyPr>
            <a:normAutofit/>
          </a:bodyPr>
          <a:lstStyle/>
          <a:p>
            <a:r>
              <a:rPr lang="en-US" dirty="0" smtClean="0"/>
              <a:t>“</a:t>
            </a:r>
            <a:r>
              <a:rPr lang="en-US" dirty="0" smtClean="0">
                <a:solidFill>
                  <a:schemeClr val="tx1"/>
                </a:solidFill>
              </a:rPr>
              <a:t>So what do </a:t>
            </a:r>
            <a:r>
              <a:rPr lang="en-US" i="1" dirty="0" smtClean="0">
                <a:solidFill>
                  <a:schemeClr val="tx1"/>
                </a:solidFill>
              </a:rPr>
              <a:t>you </a:t>
            </a:r>
            <a:r>
              <a:rPr lang="en-US" dirty="0" smtClean="0">
                <a:solidFill>
                  <a:schemeClr val="tx1"/>
                </a:solidFill>
              </a:rPr>
              <a:t>believe in</a:t>
            </a:r>
            <a:r>
              <a:rPr lang="en-US" dirty="0" smtClean="0"/>
              <a:t>? Billy doesn’t so much wonder as feel the question thrust upon him. . . . </a:t>
            </a:r>
            <a:r>
              <a:rPr lang="en-US" dirty="0" smtClean="0">
                <a:solidFill>
                  <a:schemeClr val="tx1"/>
                </a:solidFill>
              </a:rPr>
              <a:t>How about . . . </a:t>
            </a:r>
            <a:r>
              <a:rPr lang="en-US" i="1" dirty="0" smtClean="0">
                <a:solidFill>
                  <a:schemeClr val="tx1"/>
                </a:solidFill>
              </a:rPr>
              <a:t>reality</a:t>
            </a:r>
            <a:r>
              <a:rPr lang="en-US" dirty="0" smtClean="0"/>
              <a:t>. Billy decides the war has made him a convert to the Church of What It Is. . . .”		</a:t>
            </a:r>
            <a:endParaRPr lang="en-US" dirty="0"/>
          </a:p>
        </p:txBody>
      </p:sp>
      <p:pic>
        <p:nvPicPr>
          <p:cNvPr id="4" name="Picture 3"/>
          <p:cNvPicPr>
            <a:picLocks noChangeAspect="1"/>
          </p:cNvPicPr>
          <p:nvPr/>
        </p:nvPicPr>
        <p:blipFill>
          <a:blip r:embed="rId2"/>
          <a:stretch>
            <a:fillRect/>
          </a:stretch>
        </p:blipFill>
        <p:spPr>
          <a:xfrm>
            <a:off x="5151674" y="3057639"/>
            <a:ext cx="3506632" cy="2629974"/>
          </a:xfrm>
          <a:prstGeom prst="rect">
            <a:avLst/>
          </a:prstGeom>
        </p:spPr>
      </p:pic>
      <p:sp>
        <p:nvSpPr>
          <p:cNvPr id="5" name="TextBox 4"/>
          <p:cNvSpPr txBox="1"/>
          <p:nvPr/>
        </p:nvSpPr>
        <p:spPr>
          <a:xfrm>
            <a:off x="474026" y="1717295"/>
            <a:ext cx="4141016" cy="3970318"/>
          </a:xfrm>
          <a:prstGeom prst="rect">
            <a:avLst/>
          </a:prstGeom>
          <a:noFill/>
        </p:spPr>
        <p:txBody>
          <a:bodyPr wrap="square" rtlCol="0">
            <a:spAutoFit/>
          </a:bodyPr>
          <a:lstStyle/>
          <a:p>
            <a:r>
              <a:rPr lang="en-US" dirty="0" smtClean="0"/>
              <a:t>“For several minutes he tries to concentrate on the game, but it’s too slow, like riding an elevator that stops on every floor. It’s not like you’re supposed to watch the actual game anyway, no, you watch the </a:t>
            </a:r>
            <a:r>
              <a:rPr lang="en-US" dirty="0" err="1" smtClean="0"/>
              <a:t>Jumbotron</a:t>
            </a:r>
            <a:r>
              <a:rPr lang="en-US" dirty="0" smtClean="0"/>
              <a:t>, which displays not just the game in real and replay time but a nonstop filler of commercials, a barrage of sensory overload that accounts for far more content than the game itself. Could it be that advertising is the main thing? And maybe the game is just an ad for the ads” (220). </a:t>
            </a: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484094"/>
            <a:ext cx="7556313" cy="2458563"/>
          </a:xfrm>
        </p:spPr>
        <p:txBody>
          <a:bodyPr/>
          <a:lstStyle/>
          <a:p>
            <a:r>
              <a:rPr lang="en-US" sz="2000" dirty="0" smtClean="0">
                <a:solidFill>
                  <a:schemeClr val="tx1"/>
                </a:solidFill>
              </a:rPr>
              <a:t>“Later, watching the performance on YouTube, Billy will start to piece together the enormous scale of it. . . . The proverbial cast of thousands” (229). </a:t>
            </a:r>
            <a:r>
              <a:rPr lang="en-US" sz="2000" dirty="0" smtClean="0"/>
              <a:t/>
            </a:r>
            <a:br>
              <a:rPr lang="en-US" sz="2000" dirty="0" smtClean="0"/>
            </a:br>
            <a:r>
              <a:rPr lang="en-US" sz="2000" dirty="0" smtClean="0"/>
              <a:t/>
            </a:r>
            <a:br>
              <a:rPr lang="en-US" sz="2000" dirty="0" smtClean="0"/>
            </a:br>
            <a:r>
              <a:rPr lang="en-US" sz="2000" dirty="0" smtClean="0"/>
              <a:t>“ . . . the disco lights get going, rows of blue and white strobes trimming the steel-pipe frame and everything flashing all at once, electro-visual </a:t>
            </a:r>
            <a:r>
              <a:rPr lang="en-US" sz="2000" dirty="0" err="1" smtClean="0"/>
              <a:t>spaz</a:t>
            </a:r>
            <a:r>
              <a:rPr lang="en-US" sz="2000" dirty="0" smtClean="0"/>
              <a:t>-pulse and epileptic overload, retinal scarring, frontal lobes blown to caterpillar fuzz—”</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endParaRPr lang="en-US" sz="2000" dirty="0"/>
          </a:p>
        </p:txBody>
      </p:sp>
      <p:pic>
        <p:nvPicPr>
          <p:cNvPr id="4" name="Picture 3"/>
          <p:cNvPicPr>
            <a:picLocks noChangeAspect="1"/>
          </p:cNvPicPr>
          <p:nvPr/>
        </p:nvPicPr>
        <p:blipFill>
          <a:blip r:embed="rId2"/>
          <a:stretch>
            <a:fillRect/>
          </a:stretch>
        </p:blipFill>
        <p:spPr>
          <a:xfrm>
            <a:off x="364316" y="3360788"/>
            <a:ext cx="4722291" cy="3173380"/>
          </a:xfrm>
          <a:prstGeom prst="rect">
            <a:avLst/>
          </a:prstGeom>
        </p:spPr>
      </p:pic>
      <p:sp>
        <p:nvSpPr>
          <p:cNvPr id="5" name="TextBox 4"/>
          <p:cNvSpPr txBox="1"/>
          <p:nvPr/>
        </p:nvSpPr>
        <p:spPr>
          <a:xfrm>
            <a:off x="5733028" y="3828137"/>
            <a:ext cx="3005143" cy="1200329"/>
          </a:xfrm>
          <a:prstGeom prst="rect">
            <a:avLst/>
          </a:prstGeom>
          <a:noFill/>
        </p:spPr>
        <p:txBody>
          <a:bodyPr wrap="square" rtlCol="0">
            <a:spAutoFit/>
          </a:bodyPr>
          <a:lstStyle/>
          <a:p>
            <a:r>
              <a:rPr lang="en-US" dirty="0" smtClean="0"/>
              <a:t>“If there was ever a prime-time trigger for PTSD you couldn’t do much better than this” (230)</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092" y="822872"/>
            <a:ext cx="7602299" cy="2678154"/>
          </a:xfrm>
        </p:spPr>
        <p:txBody>
          <a:bodyPr/>
          <a:lstStyle/>
          <a:p>
            <a:r>
              <a:rPr lang="en-US" dirty="0" smtClean="0"/>
              <a:t>“</a:t>
            </a:r>
            <a:r>
              <a:rPr lang="en-US" dirty="0" smtClean="0">
                <a:solidFill>
                  <a:schemeClr val="tx1"/>
                </a:solidFill>
              </a:rPr>
              <a:t>Maybe the halftime show is as real as anything</a:t>
            </a:r>
            <a:r>
              <a:rPr lang="en-US" dirty="0" smtClean="0"/>
              <a:t>; what if some power or potent agency lives in it? Not a show but a means to something, something conferred or evoked. A ceremony. Something religious, so long as ‘religious’ extends to such cold-blooded concepts as mayhem, chance, nature out of control” (235).</a:t>
            </a:r>
            <a:endParaRPr lang="en-US" dirty="0"/>
          </a:p>
        </p:txBody>
      </p:sp>
      <p:pic>
        <p:nvPicPr>
          <p:cNvPr id="5" name="Picture 4"/>
          <p:cNvPicPr>
            <a:picLocks noChangeAspect="1"/>
          </p:cNvPicPr>
          <p:nvPr/>
        </p:nvPicPr>
        <p:blipFill>
          <a:blip r:embed="rId2"/>
          <a:stretch>
            <a:fillRect/>
          </a:stretch>
        </p:blipFill>
        <p:spPr>
          <a:xfrm>
            <a:off x="1386301" y="3375805"/>
            <a:ext cx="2831946" cy="3190925"/>
          </a:xfrm>
          <a:prstGeom prst="rect">
            <a:avLst/>
          </a:prstGeom>
        </p:spPr>
      </p:pic>
      <p:sp>
        <p:nvSpPr>
          <p:cNvPr id="7" name="TextBox 6"/>
          <p:cNvSpPr txBox="1"/>
          <p:nvPr/>
        </p:nvSpPr>
        <p:spPr>
          <a:xfrm>
            <a:off x="4632931" y="3702918"/>
            <a:ext cx="3640160" cy="2031325"/>
          </a:xfrm>
          <a:prstGeom prst="rect">
            <a:avLst/>
          </a:prstGeom>
          <a:noFill/>
        </p:spPr>
        <p:txBody>
          <a:bodyPr wrap="square" rtlCol="0">
            <a:spAutoFit/>
          </a:bodyPr>
          <a:lstStyle/>
          <a:p>
            <a:r>
              <a:rPr lang="en-US" dirty="0" smtClean="0"/>
              <a:t>“Carrying the show in front of 40 million people makes her one of the top human beings on the planet, and what strength of nerve that must take, what freakish concentrations of soul and energy” (237)</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
            </a:r>
            <a:r>
              <a:rPr lang="en-US" dirty="0" smtClean="0">
                <a:solidFill>
                  <a:schemeClr val="accent2">
                    <a:lumMod val="75000"/>
                    <a:lumOff val="25000"/>
                  </a:schemeClr>
                </a:solidFill>
              </a:rPr>
              <a:t>MONEY MAKES US REAL</a:t>
            </a:r>
            <a:r>
              <a:rPr lang="en-US" dirty="0" smtClean="0"/>
              <a:t>” (</a:t>
            </a:r>
            <a:r>
              <a:rPr lang="en-US" dirty="0" smtClean="0"/>
              <a:t>266)</a:t>
            </a:r>
            <a:endParaRPr lang="en-US" dirty="0"/>
          </a:p>
        </p:txBody>
      </p:sp>
      <p:sp>
        <p:nvSpPr>
          <p:cNvPr id="3" name="Content Placeholder 2"/>
          <p:cNvSpPr>
            <a:spLocks noGrp="1"/>
          </p:cNvSpPr>
          <p:nvPr>
            <p:ph idx="1"/>
          </p:nvPr>
        </p:nvSpPr>
        <p:spPr>
          <a:xfrm>
            <a:off x="498474" y="1600200"/>
            <a:ext cx="7556313" cy="4525963"/>
          </a:xfrm>
        </p:spPr>
        <p:txBody>
          <a:bodyPr/>
          <a:lstStyle/>
          <a:p>
            <a:r>
              <a:rPr lang="en-US" dirty="0" smtClean="0"/>
              <a:t>“</a:t>
            </a:r>
            <a:r>
              <a:rPr lang="en-US" dirty="0" smtClean="0">
                <a:solidFill>
                  <a:schemeClr val="tx1"/>
                </a:solidFill>
              </a:rPr>
              <a:t>So what do </a:t>
            </a:r>
            <a:r>
              <a:rPr lang="en-US" i="1" dirty="0" smtClean="0">
                <a:solidFill>
                  <a:schemeClr val="tx1"/>
                </a:solidFill>
              </a:rPr>
              <a:t>you </a:t>
            </a:r>
            <a:r>
              <a:rPr lang="en-US" dirty="0" smtClean="0">
                <a:solidFill>
                  <a:schemeClr val="tx1"/>
                </a:solidFill>
              </a:rPr>
              <a:t>believe in</a:t>
            </a:r>
            <a:r>
              <a:rPr lang="en-US" dirty="0" smtClean="0"/>
              <a:t>? . . . </a:t>
            </a:r>
            <a:r>
              <a:rPr lang="en-US" dirty="0" smtClean="0">
                <a:solidFill>
                  <a:schemeClr val="tx1"/>
                </a:solidFill>
              </a:rPr>
              <a:t>How about . . . </a:t>
            </a:r>
            <a:r>
              <a:rPr lang="en-US" i="1" dirty="0" smtClean="0">
                <a:solidFill>
                  <a:schemeClr val="tx1"/>
                </a:solidFill>
              </a:rPr>
              <a:t>reality</a:t>
            </a:r>
            <a:r>
              <a:rPr lang="en-US" dirty="0" smtClean="0"/>
              <a:t>.” </a:t>
            </a:r>
          </a:p>
          <a:p>
            <a:r>
              <a:rPr lang="en-US" dirty="0" smtClean="0"/>
              <a:t>“</a:t>
            </a:r>
            <a:r>
              <a:rPr lang="en-US" dirty="0" smtClean="0">
                <a:solidFill>
                  <a:schemeClr val="tx1"/>
                </a:solidFill>
              </a:rPr>
              <a:t>Maybe the halftime show is as real as anything”</a:t>
            </a:r>
            <a:endParaRPr lang="en-US" dirty="0" smtClean="0"/>
          </a:p>
          <a:p>
            <a:r>
              <a:rPr lang="en-US" dirty="0" smtClean="0">
                <a:solidFill>
                  <a:schemeClr val="tx1"/>
                </a:solidFill>
              </a:rPr>
              <a:t>This is where the money lives, an integer-based realm of code and logic, geometric modules of cause and effect</a:t>
            </a:r>
            <a:r>
              <a:rPr lang="en-US" dirty="0" smtClean="0"/>
              <a:t>. . . . </a:t>
            </a:r>
            <a:r>
              <a:rPr lang="en-US" b="1" dirty="0" smtClean="0">
                <a:solidFill>
                  <a:schemeClr val="tx2">
                    <a:lumMod val="75000"/>
                    <a:lumOff val="25000"/>
                  </a:schemeClr>
                </a:solidFill>
              </a:rPr>
              <a:t>It seems the airiest thing there is yet the realest</a:t>
            </a:r>
            <a:r>
              <a:rPr lang="en-US" dirty="0" smtClean="0">
                <a:solidFill>
                  <a:schemeClr val="tx1"/>
                </a:solidFill>
              </a:rPr>
              <a:t>, but how you enter that world he has no idea</a:t>
            </a:r>
            <a:r>
              <a:rPr lang="en-US" dirty="0" smtClean="0"/>
              <a:t>…</a:t>
            </a:r>
            <a:r>
              <a:rPr lang="en-US" dirty="0" smtClean="0"/>
              <a:t> </a:t>
            </a:r>
          </a:p>
        </p:txBody>
      </p:sp>
      <p:pic>
        <p:nvPicPr>
          <p:cNvPr id="4" name="Picture 3"/>
          <p:cNvPicPr>
            <a:picLocks noChangeAspect="1"/>
          </p:cNvPicPr>
          <p:nvPr/>
        </p:nvPicPr>
        <p:blipFill>
          <a:blip r:embed="rId2"/>
          <a:stretch>
            <a:fillRect/>
          </a:stretch>
        </p:blipFill>
        <p:spPr>
          <a:xfrm>
            <a:off x="2401496" y="4301895"/>
            <a:ext cx="3354066" cy="223045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67534" y="341933"/>
            <a:ext cx="7387253" cy="1258267"/>
          </a:xfrm>
        </p:spPr>
        <p:txBody>
          <a:bodyPr/>
          <a:lstStyle/>
          <a:p>
            <a:r>
              <a:rPr lang="en-US" dirty="0" smtClean="0"/>
              <a:t>“WHY MAKE A MOVIE [or write a novel] anyway?” (288)</a:t>
            </a:r>
            <a:endParaRPr lang="en-US" dirty="0"/>
          </a:p>
        </p:txBody>
      </p:sp>
      <p:sp>
        <p:nvSpPr>
          <p:cNvPr id="3" name="Content Placeholder 2"/>
          <p:cNvSpPr>
            <a:spLocks noGrp="1"/>
          </p:cNvSpPr>
          <p:nvPr>
            <p:ph idx="1"/>
          </p:nvPr>
        </p:nvSpPr>
        <p:spPr>
          <a:xfrm>
            <a:off x="498474" y="1888774"/>
            <a:ext cx="7556313" cy="4237389"/>
          </a:xfrm>
        </p:spPr>
        <p:txBody>
          <a:bodyPr/>
          <a:lstStyle/>
          <a:p>
            <a:r>
              <a:rPr lang="en-US" b="1" dirty="0" smtClean="0">
                <a:solidFill>
                  <a:schemeClr val="tx1"/>
                </a:solidFill>
              </a:rPr>
              <a:t>The Fox News footage </a:t>
            </a:r>
            <a:r>
              <a:rPr lang="en-US" dirty="0" smtClean="0">
                <a:solidFill>
                  <a:schemeClr val="tx1"/>
                </a:solidFill>
              </a:rPr>
              <a:t>“is so real it looks fake.” </a:t>
            </a:r>
          </a:p>
          <a:p>
            <a:r>
              <a:rPr lang="en-US" dirty="0" smtClean="0">
                <a:solidFill>
                  <a:schemeClr val="tx1"/>
                </a:solidFill>
              </a:rPr>
              <a:t>“Nothing looks so real as a fake, apparently, though ever since seeing the footage for himself Billy has puzzled over the fact that </a:t>
            </a:r>
            <a:r>
              <a:rPr lang="en-US" dirty="0" smtClean="0">
                <a:solidFill>
                  <a:schemeClr val="accent2">
                    <a:lumMod val="75000"/>
                    <a:lumOff val="25000"/>
                  </a:schemeClr>
                </a:solidFill>
              </a:rPr>
              <a:t>it doesn’t look like any battle he was every in</a:t>
            </a:r>
            <a:r>
              <a:rPr lang="en-US" dirty="0" smtClean="0">
                <a:solidFill>
                  <a:schemeClr val="tx1"/>
                </a:solidFill>
              </a:rPr>
              <a:t>. Therefore you have the real that looks fake twice over, the real that looks so real it looks fake and the real that looks nothing like the real and thus fake, so </a:t>
            </a:r>
            <a:r>
              <a:rPr lang="en-US" dirty="0" smtClean="0">
                <a:solidFill>
                  <a:schemeClr val="accent2">
                    <a:lumMod val="75000"/>
                    <a:lumOff val="25000"/>
                  </a:schemeClr>
                </a:solidFill>
              </a:rPr>
              <a:t>maybe you do need all of Hollywood’s craft and guile to bring it back to the real</a:t>
            </a:r>
            <a:r>
              <a:rPr lang="en-US" dirty="0" smtClean="0">
                <a:solidFill>
                  <a:schemeClr val="tx1"/>
                </a:solidFill>
              </a:rPr>
              <a:t>” (289).</a:t>
            </a:r>
          </a:p>
          <a:p>
            <a:r>
              <a:rPr lang="en-US" dirty="0" smtClean="0">
                <a:solidFill>
                  <a:schemeClr val="tx1"/>
                </a:solidFill>
              </a:rPr>
              <a:t>Do we need the novelist’s craft? </a:t>
            </a:r>
            <a:endParaRPr lang="en-US" dirty="0">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033864" y="187829"/>
            <a:ext cx="7020923" cy="1412371"/>
          </a:xfrm>
        </p:spPr>
        <p:txBody>
          <a:bodyPr/>
          <a:lstStyle/>
          <a:p>
            <a:r>
              <a:rPr lang="en-US" dirty="0" smtClean="0"/>
              <a:t>Inside the</a:t>
            </a:r>
            <a:r>
              <a:rPr lang="en-US" dirty="0" smtClean="0"/>
              <a:t> (Real?) Fox Universe</a:t>
            </a:r>
            <a:endParaRPr lang="en-US" dirty="0"/>
          </a:p>
        </p:txBody>
      </p:sp>
      <p:sp>
        <p:nvSpPr>
          <p:cNvPr id="3" name="Content Placeholder 2"/>
          <p:cNvSpPr>
            <a:spLocks noGrp="1"/>
          </p:cNvSpPr>
          <p:nvPr>
            <p:ph idx="1"/>
          </p:nvPr>
        </p:nvSpPr>
        <p:spPr>
          <a:xfrm>
            <a:off x="498474" y="1327027"/>
            <a:ext cx="7556313" cy="5530973"/>
          </a:xfrm>
        </p:spPr>
        <p:txBody>
          <a:bodyPr>
            <a:normAutofit/>
          </a:bodyPr>
          <a:lstStyle/>
          <a:p>
            <a:r>
              <a:rPr lang="en-US" dirty="0" smtClean="0">
                <a:solidFill>
                  <a:schemeClr val="tx1"/>
                </a:solidFill>
              </a:rPr>
              <a:t>“At dinner that night Bill O’Reilly raged on the TV…” (103).</a:t>
            </a:r>
          </a:p>
          <a:p>
            <a:r>
              <a:rPr lang="en-US" dirty="0" smtClean="0">
                <a:solidFill>
                  <a:schemeClr val="tx1"/>
                </a:solidFill>
              </a:rPr>
              <a:t>“Billy heard somewhere that she is the latest </a:t>
            </a:r>
            <a:r>
              <a:rPr lang="en-US" i="1" dirty="0" smtClean="0">
                <a:solidFill>
                  <a:schemeClr val="tx1"/>
                </a:solidFill>
              </a:rPr>
              <a:t>American Idol</a:t>
            </a:r>
            <a:r>
              <a:rPr lang="en-US" dirty="0" smtClean="0">
                <a:solidFill>
                  <a:schemeClr val="tx1"/>
                </a:solidFill>
              </a:rPr>
              <a:t>, and like all the American Idols pint-sized or not she is blessed with a huge barrel of a mouth” (204).</a:t>
            </a:r>
          </a:p>
          <a:p>
            <a:r>
              <a:rPr lang="en-US" dirty="0" smtClean="0">
                <a:solidFill>
                  <a:schemeClr val="tx1"/>
                </a:solidFill>
              </a:rPr>
              <a:t>“Meg Ryan was the lead in that chopper flick [</a:t>
            </a:r>
            <a:r>
              <a:rPr lang="en-US" i="1" dirty="0" smtClean="0">
                <a:solidFill>
                  <a:schemeClr val="tx1"/>
                </a:solidFill>
              </a:rPr>
              <a:t>Courage Under Fire</a:t>
            </a:r>
            <a:r>
              <a:rPr lang="en-US" dirty="0" smtClean="0">
                <a:solidFill>
                  <a:schemeClr val="tx1"/>
                </a:solidFill>
              </a:rPr>
              <a:t>], the one she did with Denzel a couple of years ago. . . . Hillary won a </a:t>
            </a:r>
            <a:r>
              <a:rPr lang="en-US" dirty="0" err="1" smtClean="0">
                <a:solidFill>
                  <a:schemeClr val="tx1"/>
                </a:solidFill>
              </a:rPr>
              <a:t>goddam</a:t>
            </a:r>
            <a:r>
              <a:rPr lang="en-US" dirty="0" smtClean="0">
                <a:solidFill>
                  <a:schemeClr val="tx1"/>
                </a:solidFill>
              </a:rPr>
              <a:t> Oscar playing a guy [in </a:t>
            </a:r>
            <a:r>
              <a:rPr lang="en-US" i="1" dirty="0" smtClean="0">
                <a:solidFill>
                  <a:schemeClr val="tx1"/>
                </a:solidFill>
              </a:rPr>
              <a:t>Boys Don’t Cry</a:t>
            </a:r>
            <a:r>
              <a:rPr lang="en-US" dirty="0" smtClean="0">
                <a:solidFill>
                  <a:schemeClr val="tx1"/>
                </a:solidFill>
              </a:rPr>
              <a:t>]. Well, playing a girl playing a guy, but whatever” (6).</a:t>
            </a:r>
          </a:p>
          <a:p>
            <a:r>
              <a:rPr lang="en-US" dirty="0" smtClean="0">
                <a:solidFill>
                  <a:schemeClr val="tx1"/>
                </a:solidFill>
              </a:rPr>
              <a:t>“JAMIE LEE CURTIS MADE A SHITTY MOVIE [</a:t>
            </a:r>
            <a:r>
              <a:rPr lang="en-US" i="1" dirty="0" smtClean="0">
                <a:solidFill>
                  <a:schemeClr val="tx1"/>
                </a:solidFill>
              </a:rPr>
              <a:t>True Lies</a:t>
            </a:r>
            <a:r>
              <a:rPr lang="en-US" dirty="0" smtClean="0">
                <a:solidFill>
                  <a:schemeClr val="tx1"/>
                </a:solidFill>
              </a:rPr>
              <a:t>]” (156).</a:t>
            </a:r>
          </a:p>
          <a:p>
            <a:r>
              <a:rPr lang="en-US" dirty="0" smtClean="0">
                <a:solidFill>
                  <a:schemeClr val="tx1"/>
                </a:solidFill>
              </a:rPr>
              <a:t>“Billy flashes on the palace orgy scene [of </a:t>
            </a:r>
            <a:r>
              <a:rPr lang="en-US" i="1" dirty="0" smtClean="0">
                <a:solidFill>
                  <a:schemeClr val="tx1"/>
                </a:solidFill>
              </a:rPr>
              <a:t>Conan the Barbarian</a:t>
            </a:r>
            <a:r>
              <a:rPr lang="en-US" dirty="0" smtClean="0">
                <a:solidFill>
                  <a:schemeClr val="tx1"/>
                </a:solidFill>
              </a:rPr>
              <a:t>], James Earl Jones playing the snake king</a:t>
            </a:r>
          </a:p>
          <a:p>
            <a:r>
              <a:rPr lang="en-US" dirty="0" smtClean="0">
                <a:solidFill>
                  <a:schemeClr val="tx1"/>
                </a:solidFill>
              </a:rPr>
              <a:t>Bravo Company (</a:t>
            </a:r>
            <a:r>
              <a:rPr lang="en-US" i="1" dirty="0" smtClean="0">
                <a:solidFill>
                  <a:schemeClr val="tx1"/>
                </a:solidFill>
              </a:rPr>
              <a:t>Homeland</a:t>
            </a:r>
            <a:r>
              <a:rPr lang="en-US" dirty="0" smtClean="0">
                <a:solidFill>
                  <a:schemeClr val="tx1"/>
                </a:solidFill>
              </a:rPr>
              <a:t>)! </a:t>
            </a:r>
          </a:p>
          <a:p>
            <a:endParaRPr lang="en-US" dirty="0" smtClean="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57082" y="708290"/>
            <a:ext cx="7297705" cy="1384016"/>
          </a:xfrm>
        </p:spPr>
        <p:txBody>
          <a:bodyPr/>
          <a:lstStyle/>
          <a:p>
            <a:r>
              <a:rPr lang="en-US" dirty="0" smtClean="0"/>
              <a:t>Ben Fountain works for Rupert Murdoch (sort of)…</a:t>
            </a:r>
            <a:endParaRPr lang="en-US" dirty="0"/>
          </a:p>
        </p:txBody>
      </p:sp>
      <p:pic>
        <p:nvPicPr>
          <p:cNvPr id="4" name="Picture 3"/>
          <p:cNvPicPr>
            <a:picLocks noChangeAspect="1"/>
          </p:cNvPicPr>
          <p:nvPr/>
        </p:nvPicPr>
        <p:blipFill>
          <a:blip r:embed="rId2"/>
          <a:stretch>
            <a:fillRect/>
          </a:stretch>
        </p:blipFill>
        <p:spPr>
          <a:xfrm>
            <a:off x="2946368" y="2946692"/>
            <a:ext cx="2882900" cy="28829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919895" y="484094"/>
            <a:ext cx="7134892" cy="1116106"/>
          </a:xfrm>
        </p:spPr>
        <p:txBody>
          <a:bodyPr/>
          <a:lstStyle/>
          <a:p>
            <a:r>
              <a:rPr lang="en-US" dirty="0" smtClean="0"/>
              <a:t>What is “Autonomous Art”? </a:t>
            </a:r>
            <a:endParaRPr lang="en-US" dirty="0"/>
          </a:p>
        </p:txBody>
      </p:sp>
      <p:sp>
        <p:nvSpPr>
          <p:cNvPr id="3" name="Content Placeholder 2"/>
          <p:cNvSpPr>
            <a:spLocks noGrp="1"/>
          </p:cNvSpPr>
          <p:nvPr>
            <p:ph idx="1"/>
          </p:nvPr>
        </p:nvSpPr>
        <p:spPr/>
        <p:txBody>
          <a:bodyPr>
            <a:normAutofit lnSpcReduction="10000"/>
          </a:bodyPr>
          <a:lstStyle/>
          <a:p>
            <a:r>
              <a:rPr lang="en-US" dirty="0" smtClean="0"/>
              <a:t>“Once </a:t>
            </a:r>
            <a:r>
              <a:rPr lang="en-US" dirty="0" err="1" smtClean="0"/>
              <a:t>artefacts</a:t>
            </a:r>
            <a:r>
              <a:rPr lang="en-US" dirty="0" smtClean="0"/>
              <a:t> become commodities in the market place, they exist for nothing and nobody in particular, and can consequently be rationalized, ideologically speaking, as existing merely and gloriously for themselves.”</a:t>
            </a:r>
          </a:p>
          <a:p>
            <a:pPr lvl="5"/>
            <a:r>
              <a:rPr lang="en-US" dirty="0" smtClean="0"/>
              <a:t>Terry Eagleton, </a:t>
            </a:r>
            <a:r>
              <a:rPr lang="en-US" i="1" dirty="0" smtClean="0"/>
              <a:t>The Ideology of the Aesthetic</a:t>
            </a:r>
            <a:r>
              <a:rPr lang="en-US" dirty="0" smtClean="0"/>
              <a:t>, 9. </a:t>
            </a:r>
          </a:p>
          <a:p>
            <a:r>
              <a:rPr lang="en-US" dirty="0" smtClean="0"/>
              <a:t>Autonomous art is necessarily contradictory. It flourishes in the marketplace, but manages to represent a realm of freedom beyond capitalism. Beholden to no one in particular, autonomous art shows social relations as they might be.</a:t>
            </a:r>
          </a:p>
          <a:p>
            <a:r>
              <a:rPr lang="en-US" dirty="0" smtClean="0"/>
              <a:t>Or, put differently: autonomous art dramatizes in experiential terms contradictions between what is, and what might be.</a:t>
            </a: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Chasms and Contradictions</a:t>
            </a:r>
            <a:endParaRPr lang="en-US" dirty="0"/>
          </a:p>
        </p:txBody>
      </p:sp>
      <p:sp>
        <p:nvSpPr>
          <p:cNvPr id="4" name="Rectangle 3"/>
          <p:cNvSpPr/>
          <p:nvPr/>
        </p:nvSpPr>
        <p:spPr>
          <a:xfrm>
            <a:off x="846629" y="2100448"/>
            <a:ext cx="7635942" cy="1200329"/>
          </a:xfrm>
          <a:prstGeom prst="rect">
            <a:avLst/>
          </a:prstGeom>
        </p:spPr>
        <p:txBody>
          <a:bodyPr wrap="square">
            <a:spAutoFit/>
          </a:bodyPr>
          <a:lstStyle/>
          <a:p>
            <a:r>
              <a:rPr lang="en-US" dirty="0" smtClean="0"/>
              <a:t>“A kind of abyss separates the war over here from the war over there, and the trick, as Billy perceives it, is not to stumble when jumping from one side to another” (197).</a:t>
            </a:r>
          </a:p>
          <a:p>
            <a:endParaRPr lang="en-US" dirty="0" smtClean="0"/>
          </a:p>
        </p:txBody>
      </p:sp>
      <p:pic>
        <p:nvPicPr>
          <p:cNvPr id="5" name="Picture 4"/>
          <p:cNvPicPr>
            <a:picLocks noChangeAspect="1"/>
          </p:cNvPicPr>
          <p:nvPr/>
        </p:nvPicPr>
        <p:blipFill>
          <a:blip r:embed="rId2"/>
          <a:stretch>
            <a:fillRect/>
          </a:stretch>
        </p:blipFill>
        <p:spPr>
          <a:xfrm>
            <a:off x="2883018" y="3792970"/>
            <a:ext cx="2944101" cy="2848788"/>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0"/>
            <a:ext cx="9191061" cy="6350188"/>
          </a:xfrm>
          <a:prstGeom prst="rect">
            <a:avLst/>
          </a:prstGeom>
        </p:spPr>
      </p:pic>
      <p:sp>
        <p:nvSpPr>
          <p:cNvPr id="5" name="TextBox 4"/>
          <p:cNvSpPr txBox="1"/>
          <p:nvPr/>
        </p:nvSpPr>
        <p:spPr>
          <a:xfrm>
            <a:off x="162813" y="6350188"/>
            <a:ext cx="7891974" cy="369332"/>
          </a:xfrm>
          <a:prstGeom prst="rect">
            <a:avLst/>
          </a:prstGeom>
          <a:noFill/>
        </p:spPr>
        <p:txBody>
          <a:bodyPr wrap="square" rtlCol="0">
            <a:spAutoFit/>
          </a:bodyPr>
          <a:lstStyle/>
          <a:p>
            <a:r>
              <a:rPr lang="en-US" dirty="0" smtClean="0"/>
              <a:t>“Sentimental Domesticity” reconciled with the harsh realities of war.</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25122" y="0"/>
            <a:ext cx="6418878" cy="6540230"/>
          </a:xfrm>
          <a:prstGeom prst="rect">
            <a:avLst/>
          </a:prstGeom>
        </p:spPr>
      </p:pic>
      <p:sp>
        <p:nvSpPr>
          <p:cNvPr id="3" name="TextBox 2"/>
          <p:cNvSpPr txBox="1"/>
          <p:nvPr/>
        </p:nvSpPr>
        <p:spPr>
          <a:xfrm>
            <a:off x="415023" y="705512"/>
            <a:ext cx="2199624" cy="2554545"/>
          </a:xfrm>
          <a:prstGeom prst="rect">
            <a:avLst/>
          </a:prstGeom>
          <a:noFill/>
        </p:spPr>
        <p:txBody>
          <a:bodyPr wrap="square" rtlCol="0">
            <a:spAutoFit/>
          </a:bodyPr>
          <a:lstStyle/>
          <a:p>
            <a:r>
              <a:rPr lang="en-US" sz="2000" dirty="0" smtClean="0"/>
              <a:t>Photography as</a:t>
            </a:r>
          </a:p>
          <a:p>
            <a:r>
              <a:rPr lang="en-US" sz="2000" dirty="0" smtClean="0"/>
              <a:t>Rupture.</a:t>
            </a:r>
          </a:p>
          <a:p>
            <a:endParaRPr lang="en-US" sz="2000" dirty="0" smtClean="0"/>
          </a:p>
          <a:p>
            <a:endParaRPr lang="en-US" sz="2000" dirty="0" smtClean="0"/>
          </a:p>
          <a:p>
            <a:r>
              <a:rPr lang="en-US" sz="2000" dirty="0" smtClean="0"/>
              <a:t>Photographs disrupt the sentimental imagination</a:t>
            </a:r>
            <a:endParaRPr lang="en-US" sz="20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221190"/>
            <a:ext cx="7556313" cy="4904973"/>
          </a:xfrm>
        </p:spPr>
        <p:txBody>
          <a:bodyPr>
            <a:normAutofit/>
          </a:bodyPr>
          <a:lstStyle/>
          <a:p>
            <a:r>
              <a:rPr lang="en-US" dirty="0" smtClean="0">
                <a:solidFill>
                  <a:schemeClr val="accent2">
                    <a:lumMod val="75000"/>
                    <a:lumOff val="25000"/>
                  </a:schemeClr>
                </a:solidFill>
              </a:rPr>
              <a:t>“. . . it dawns on Billy that these smiling, clueless citizens are the ones who came correct. For the past two weeks he’s been feeling so superior and smart because of all the things he knows from the war, but forget it, they are the ones in charge, these saps, these innocents, their homeland dream is the dominant force. His reality is their reality’s bitch; what they don’t know is more powerful than all the things he </a:t>
            </a:r>
            <a:r>
              <a:rPr lang="en-US" dirty="0" smtClean="0">
                <a:solidFill>
                  <a:schemeClr val="accent2">
                    <a:lumMod val="75000"/>
                    <a:lumOff val="25000"/>
                  </a:schemeClr>
                </a:solidFill>
              </a:rPr>
              <a:t>knows. . .” </a:t>
            </a:r>
            <a:r>
              <a:rPr lang="en-US" dirty="0" smtClean="0">
                <a:solidFill>
                  <a:schemeClr val="accent2">
                    <a:lumMod val="75000"/>
                    <a:lumOff val="25000"/>
                  </a:schemeClr>
                </a:solidFill>
              </a:rPr>
              <a:t>(306). </a:t>
            </a:r>
          </a:p>
          <a:p>
            <a:r>
              <a:rPr lang="en-US" dirty="0" smtClean="0">
                <a:solidFill>
                  <a:schemeClr val="accent2">
                    <a:lumMod val="75000"/>
                    <a:lumOff val="25000"/>
                  </a:schemeClr>
                </a:solidFill>
              </a:rPr>
              <a:t>“Their reality dominates, except for this: It can’t save you” (306)</a:t>
            </a:r>
          </a:p>
          <a:p>
            <a:r>
              <a:rPr lang="en-US" dirty="0" smtClean="0">
                <a:solidFill>
                  <a:schemeClr val="accent2">
                    <a:lumMod val="75000"/>
                    <a:lumOff val="25000"/>
                  </a:schemeClr>
                </a:solidFill>
              </a:rPr>
              <a:t>“How much reality can unreality take?” (307).</a:t>
            </a:r>
          </a:p>
          <a:p>
            <a:pPr>
              <a:buNone/>
            </a:pP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1145422"/>
            <a:ext cx="7556313" cy="4980742"/>
          </a:xfrm>
        </p:spPr>
        <p:txBody>
          <a:bodyPr/>
          <a:lstStyle/>
          <a:p>
            <a:r>
              <a:rPr lang="en-US" dirty="0" smtClean="0">
                <a:solidFill>
                  <a:schemeClr val="tx1"/>
                </a:solidFill>
              </a:rPr>
              <a:t>“And yet he knows, at least he thinks he knows, he feels it seeded in the purest certainty of his grief as he finds his seat belt and snaps it</a:t>
            </a:r>
            <a:r>
              <a:rPr lang="en-US" dirty="0" smtClean="0">
                <a:solidFill>
                  <a:schemeClr val="tx1"/>
                </a:solidFill>
              </a:rPr>
              <a:t> shut, </a:t>
            </a:r>
            <a:r>
              <a:rPr lang="en-US" dirty="0" smtClean="0">
                <a:solidFill>
                  <a:schemeClr val="tx1"/>
                </a:solidFill>
              </a:rPr>
              <a:t>that </a:t>
            </a:r>
            <a:r>
              <a:rPr lang="en-US" i="1" dirty="0" smtClean="0">
                <a:solidFill>
                  <a:schemeClr val="tx1"/>
                </a:solidFill>
              </a:rPr>
              <a:t>snick </a:t>
            </a:r>
            <a:r>
              <a:rPr lang="en-US" dirty="0" smtClean="0">
                <a:solidFill>
                  <a:schemeClr val="tx1"/>
                </a:solidFill>
              </a:rPr>
              <a:t>like the final lock of a vast and complex system. He’s in. Bound for the war. Good-bye, good-bye, good night, I love you all. He sits back, closes his eyes, and tries to think of nothing as the limo takes them away” (307).</a:t>
            </a:r>
            <a:endParaRPr lang="en-US" dirty="0">
              <a:solidFill>
                <a:schemeClr val="tx1"/>
              </a:solidFill>
            </a:endParaRPr>
          </a:p>
        </p:txBody>
      </p:sp>
      <p:pic>
        <p:nvPicPr>
          <p:cNvPr id="4" name="Picture 3"/>
          <p:cNvPicPr>
            <a:picLocks noChangeAspect="1"/>
          </p:cNvPicPr>
          <p:nvPr/>
        </p:nvPicPr>
        <p:blipFill>
          <a:blip r:embed="rId2"/>
          <a:stretch>
            <a:fillRect/>
          </a:stretch>
        </p:blipFill>
        <p:spPr>
          <a:xfrm>
            <a:off x="2616002" y="3647700"/>
            <a:ext cx="4289718" cy="2679090"/>
          </a:xfrm>
          <a:prstGeom prst="rect">
            <a:avLst/>
          </a:prstGeom>
        </p:spPr>
      </p:pic>
    </p:spTree>
  </p:cSld>
  <p:clrMapOvr>
    <a:masterClrMapping/>
  </p:clrMapOvr>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1456</TotalTime>
  <Words>2375</Words>
  <Application>Microsoft Macintosh PowerPoint</Application>
  <PresentationFormat>On-screen Show (4:3)</PresentationFormat>
  <Paragraphs>87</Paragraphs>
  <Slides>27</Slides>
  <Notes>0</Notes>
  <HiddenSlides>0</HiddenSlides>
  <MMClips>0</MMClips>
  <ScaleCrop>false</ScaleCrop>
  <HeadingPairs>
    <vt:vector size="4" baseType="variant">
      <vt:variant>
        <vt:lpstr>Design Template</vt:lpstr>
      </vt:variant>
      <vt:variant>
        <vt:i4>1</vt:i4>
      </vt:variant>
      <vt:variant>
        <vt:lpstr>Slide Titles</vt:lpstr>
      </vt:variant>
      <vt:variant>
        <vt:i4>27</vt:i4>
      </vt:variant>
    </vt:vector>
  </HeadingPairs>
  <TitlesOfParts>
    <vt:vector size="28" baseType="lpstr">
      <vt:lpstr>Advantage</vt:lpstr>
      <vt:lpstr>Selling War</vt:lpstr>
      <vt:lpstr>Slide 2</vt:lpstr>
      <vt:lpstr>Immediacy</vt:lpstr>
      <vt:lpstr>“Rage--Goddess, sing the rage of Peleus’ son Achilles,  murderous, doomed, that cost the Achaeans countless losses.”     The Iliad, Book One</vt:lpstr>
      <vt:lpstr>Slide 5</vt:lpstr>
      <vt:lpstr>Slide 6</vt:lpstr>
      <vt:lpstr>The Immediacy of Pain: Inimical to Language?</vt:lpstr>
      <vt:lpstr>Change and Continuity, Across Media</vt:lpstr>
      <vt:lpstr>Slide 9</vt:lpstr>
      <vt:lpstr>Slide 10</vt:lpstr>
      <vt:lpstr>The difference between “immediate speech” (or “interior monologue”) and “free indirect speech”</vt:lpstr>
      <vt:lpstr>Slide 12</vt:lpstr>
      <vt:lpstr>Are the novel’s word cascades more      immediate?</vt:lpstr>
      <vt:lpstr>Billy Lynn: an object of the gaze?</vt:lpstr>
      <vt:lpstr>Slide 15</vt:lpstr>
      <vt:lpstr>“Later, watching the performance on YouTube, Billy will start to piece together the enormous scale of it. . . . The proverbial cast of thousands” (229).   “ . . . the disco lights get going, rows of blue and white strobes trimming the steel-pipe frame and everything flashing all at once, electro-visual spaz-pulse and epileptic overload, retinal scarring, frontal lobes blown to caterpillar fuzz—”    </vt:lpstr>
      <vt:lpstr>Slide 17</vt:lpstr>
      <vt:lpstr>“MONEY MAKES US REAL” (266)</vt:lpstr>
      <vt:lpstr>“WHY MAKE A MOVIE [or write a novel] anyway?” (288)</vt:lpstr>
      <vt:lpstr>Inside the (Real?) Fox Universe</vt:lpstr>
      <vt:lpstr>Ben Fountain works for Rupert Murdoch (sort of)…</vt:lpstr>
      <vt:lpstr>What is “Autonomous Art”? </vt:lpstr>
      <vt:lpstr>Chasms and Contradictions</vt:lpstr>
      <vt:lpstr>Slide 24</vt:lpstr>
      <vt:lpstr>Slide 25</vt:lpstr>
      <vt:lpstr>Slide 26</vt:lpstr>
      <vt:lpstr>Slide 27</vt:lpstr>
    </vt:vector>
  </TitlesOfParts>
  <Company>uci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War</dc:title>
  <dc:creator>MICHAEL SZALAY</dc:creator>
  <cp:lastModifiedBy>MICHAEL SZALAY</cp:lastModifiedBy>
  <cp:revision>200</cp:revision>
  <dcterms:created xsi:type="dcterms:W3CDTF">2014-03-12T14:26:54Z</dcterms:created>
  <dcterms:modified xsi:type="dcterms:W3CDTF">2014-03-12T15:31:37Z</dcterms:modified>
</cp:coreProperties>
</file>